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745" r:id="rId5"/>
    <p:sldMasterId id="2147484781" r:id="rId6"/>
    <p:sldMasterId id="2147484783" r:id="rId7"/>
    <p:sldMasterId id="2147484813" r:id="rId8"/>
  </p:sldMasterIdLst>
  <p:notesMasterIdLst>
    <p:notesMasterId r:id="rId63"/>
  </p:notesMasterIdLst>
  <p:handoutMasterIdLst>
    <p:handoutMasterId r:id="rId64"/>
  </p:handoutMasterIdLst>
  <p:sldIdLst>
    <p:sldId id="1719" r:id="rId9"/>
    <p:sldId id="1931" r:id="rId10"/>
    <p:sldId id="1911" r:id="rId11"/>
    <p:sldId id="1919" r:id="rId12"/>
    <p:sldId id="1857" r:id="rId13"/>
    <p:sldId id="1858" r:id="rId14"/>
    <p:sldId id="1903" r:id="rId15"/>
    <p:sldId id="366" r:id="rId16"/>
    <p:sldId id="1904" r:id="rId17"/>
    <p:sldId id="1670" r:id="rId18"/>
    <p:sldId id="1905" r:id="rId19"/>
    <p:sldId id="1863" r:id="rId20"/>
    <p:sldId id="1932" r:id="rId21"/>
    <p:sldId id="1921" r:id="rId22"/>
    <p:sldId id="1912" r:id="rId23"/>
    <p:sldId id="1922" r:id="rId24"/>
    <p:sldId id="1865" r:id="rId25"/>
    <p:sldId id="1866" r:id="rId26"/>
    <p:sldId id="1933" r:id="rId27"/>
    <p:sldId id="1868" r:id="rId28"/>
    <p:sldId id="1934" r:id="rId29"/>
    <p:sldId id="1869" r:id="rId30"/>
    <p:sldId id="1935" r:id="rId31"/>
    <p:sldId id="1916" r:id="rId32"/>
    <p:sldId id="1874" r:id="rId33"/>
    <p:sldId id="1936" r:id="rId34"/>
    <p:sldId id="1875" r:id="rId35"/>
    <p:sldId id="1937" r:id="rId36"/>
    <p:sldId id="1876" r:id="rId37"/>
    <p:sldId id="1938" r:id="rId38"/>
    <p:sldId id="1924" r:id="rId39"/>
    <p:sldId id="1913" r:id="rId40"/>
    <p:sldId id="1925" r:id="rId41"/>
    <p:sldId id="1877" r:id="rId42"/>
    <p:sldId id="1939" r:id="rId43"/>
    <p:sldId id="1882" r:id="rId44"/>
    <p:sldId id="1883" r:id="rId45"/>
    <p:sldId id="1884" r:id="rId46"/>
    <p:sldId id="1940" r:id="rId47"/>
    <p:sldId id="1885" r:id="rId48"/>
    <p:sldId id="1917" r:id="rId49"/>
    <p:sldId id="1941" r:id="rId50"/>
    <p:sldId id="1942" r:id="rId51"/>
    <p:sldId id="1927" r:id="rId52"/>
    <p:sldId id="1914" r:id="rId53"/>
    <p:sldId id="1928" r:id="rId54"/>
    <p:sldId id="1907" r:id="rId55"/>
    <p:sldId id="1908" r:id="rId56"/>
    <p:sldId id="1945" r:id="rId57"/>
    <p:sldId id="1943" r:id="rId58"/>
    <p:sldId id="1944" r:id="rId59"/>
    <p:sldId id="1946" r:id="rId60"/>
    <p:sldId id="1930" r:id="rId61"/>
    <p:sldId id="1915"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3E5FF"/>
    <a:srgbClr val="E7ECF7"/>
    <a:srgbClr val="CBD6EF"/>
    <a:srgbClr val="BCCAE5"/>
    <a:srgbClr val="9FA4B1"/>
    <a:srgbClr val="F2F2F2"/>
    <a:srgbClr val="D1D1D1"/>
    <a:srgbClr val="00188F"/>
    <a:srgbClr val="2E6C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F9C848-032A-482F-BBCF-A680B466FE39}" v="81" dt="2020-06-01T23:32:35.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88876" autoAdjust="0"/>
  </p:normalViewPr>
  <p:slideViewPr>
    <p:cSldViewPr snapToGrid="0">
      <p:cViewPr varScale="1">
        <p:scale>
          <a:sx n="101" d="100"/>
          <a:sy n="101" d="100"/>
        </p:scale>
        <p:origin x="870"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6/1/2020 1:51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6/1/2020 1:51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the cover for either AZ-900T00 or AZ-900T01.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7338" indent="-287338">
              <a:buFont typeface="Arial" panose="020B0604020202020204" pitchFamily="34" charset="0"/>
              <a:buChar char="•"/>
            </a:pPr>
            <a:r>
              <a:rPr lang="en-US" sz="1800" dirty="0"/>
              <a:t>Containers for multiple resources that share the same life cycle. </a:t>
            </a:r>
          </a:p>
          <a:p>
            <a:pPr marL="287338" indent="-287338">
              <a:buFont typeface="Arial" panose="020B0604020202020204" pitchFamily="34" charset="0"/>
              <a:buChar char="•"/>
            </a:pPr>
            <a:r>
              <a:rPr lang="en-US" sz="1800" dirty="0"/>
              <a:t>Aggregates resources into a single manageable unit.</a:t>
            </a:r>
          </a:p>
          <a:p>
            <a:pPr marL="287338" indent="-287338">
              <a:buFont typeface="Arial" panose="020B0604020202020204" pitchFamily="34" charset="0"/>
              <a:buChar char="•"/>
            </a:pPr>
            <a:r>
              <a:rPr lang="en-US" sz="1800" dirty="0"/>
              <a:t>Every Azure resource must exist in one (and only one) resource group.</a:t>
            </a:r>
          </a:p>
          <a:p>
            <a:pPr marL="287338" indent="-287338">
              <a:buFont typeface="Arial" panose="020B0604020202020204" pitchFamily="34" charset="0"/>
              <a:buChar char="•"/>
            </a:pPr>
            <a:r>
              <a:rPr lang="en-US" sz="1800" dirty="0"/>
              <a:t>Secure at the resource group </a:t>
            </a:r>
            <a:br>
              <a:rPr lang="en-US" sz="1800" dirty="0"/>
            </a:br>
            <a:r>
              <a:rPr lang="en-US" sz="1800" dirty="0"/>
              <a:t>(or resource) level - using role-based access control (RBAC).</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You can view more details about Azure Resource Manager at </a:t>
            </a:r>
            <a:r>
              <a:rPr lang="en-IE" u="sng" dirty="0"/>
              <a:t>https://docs.microsoft.com/en-us/azure/azure-resource-manager</a:t>
            </a:r>
          </a:p>
          <a:p>
            <a:endParaRPr lang="en-IE" u="sng" dirty="0"/>
          </a:p>
          <a:p>
            <a:pPr marL="457200" indent="-457200">
              <a:buFont typeface="Arial" panose="020B0604020202020204" pitchFamily="34" charset="0"/>
              <a:buChar char="•"/>
            </a:pPr>
            <a:r>
              <a:rPr lang="en-US" dirty="0"/>
              <a:t>Provide a management layer that enables you to create, update, and delete resources in your Azure subscription.</a:t>
            </a:r>
          </a:p>
          <a:p>
            <a:pPr marL="457200" indent="-457200">
              <a:buFont typeface="Arial" panose="020B0604020202020204" pitchFamily="34" charset="0"/>
              <a:buChar char="•"/>
            </a:pPr>
            <a:r>
              <a:rPr lang="en-US" dirty="0"/>
              <a:t>Create, configure, manage and delete resources and resource groups.</a:t>
            </a:r>
          </a:p>
          <a:p>
            <a:pPr marL="457200" indent="-457200">
              <a:buFont typeface="Arial" panose="020B0604020202020204" pitchFamily="34" charset="0"/>
              <a:buChar char="•"/>
            </a:pPr>
            <a:r>
              <a:rPr lang="en-US" dirty="0"/>
              <a:t>Organize resources.</a:t>
            </a:r>
          </a:p>
          <a:p>
            <a:pPr marL="457200" indent="-457200">
              <a:buFont typeface="Arial" panose="020B0604020202020204" pitchFamily="34" charset="0"/>
              <a:buChar char="•"/>
            </a:pPr>
            <a:r>
              <a:rPr lang="en-US" dirty="0"/>
              <a:t>Control access and resources.</a:t>
            </a:r>
          </a:p>
          <a:p>
            <a:pPr marL="457200" indent="-457200">
              <a:buFont typeface="Arial" panose="020B0604020202020204" pitchFamily="34" charset="0"/>
              <a:buChar char="•"/>
            </a:pPr>
            <a:r>
              <a:rPr lang="en-US" dirty="0"/>
              <a:t>Automate using different tools and SDKs.</a:t>
            </a:r>
            <a:endParaRPr lang="en-US" sz="10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1477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covering the Azure Management Tools slide before you do any of the walkthroughs. This slide is in Lesson 05.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6/1/2020 1:51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26062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dirty="0">
                <a:solidFill>
                  <a:schemeClr val="tx1"/>
                </a:solidFill>
                <a:effectLst/>
                <a:latin typeface="Segoe UI Light" pitchFamily="34" charset="0"/>
                <a:ea typeface="+mn-ea"/>
                <a:cs typeface="+mn-cs"/>
              </a:rPr>
              <a:t>For a full list of compute services available with Azure and the context on when to use them, visit </a:t>
            </a:r>
            <a:r>
              <a:rPr lang="en-IE" u="sng" dirty="0"/>
              <a:t>https://azure.microsoft.com/en-us/product-categories/compute/ </a:t>
            </a:r>
            <a:endParaRPr lang="en-US" dirty="0"/>
          </a:p>
          <a:p>
            <a:endParaRPr lang="en-US" dirty="0"/>
          </a:p>
          <a:p>
            <a:pPr marL="457200" indent="-457200">
              <a:buFont typeface="Arial" panose="020B0604020202020204" pitchFamily="34" charset="0"/>
              <a:buChar char="•"/>
            </a:pPr>
            <a:r>
              <a:rPr lang="en-US" dirty="0"/>
              <a:t>On-demand computing service for running cloud-based applications. </a:t>
            </a:r>
          </a:p>
          <a:p>
            <a:pPr marL="457200" indent="-457200">
              <a:buFont typeface="Arial" panose="020B0604020202020204" pitchFamily="34" charset="0"/>
              <a:buChar char="•"/>
            </a:pPr>
            <a:r>
              <a:rPr lang="en-US" dirty="0"/>
              <a:t>Provides computing resources such as disks, processors, memory, networking, and operating systems. </a:t>
            </a:r>
          </a:p>
          <a:p>
            <a:pPr marL="457200" indent="-457200">
              <a:buFont typeface="Arial" panose="020B0604020202020204" pitchFamily="34" charset="0"/>
              <a:buChar char="•"/>
            </a:pPr>
            <a:r>
              <a:rPr lang="en-US" dirty="0"/>
              <a:t>Makes resources available in minutes or seconds. </a:t>
            </a:r>
          </a:p>
          <a:p>
            <a:pPr marL="457200" indent="-457200">
              <a:buFont typeface="Arial" panose="020B0604020202020204" pitchFamily="34" charset="0"/>
              <a:buChar char="•"/>
            </a:pPr>
            <a:r>
              <a:rPr lang="en-US" dirty="0"/>
              <a:t>Lots of on-demand services.</a:t>
            </a:r>
          </a:p>
          <a:p>
            <a:pPr marL="457200" indent="-457200">
              <a:buFont typeface="Arial" panose="020B0604020202020204" pitchFamily="34" charset="0"/>
              <a:buChar char="•"/>
            </a:pPr>
            <a:r>
              <a:rPr lang="en-US" dirty="0"/>
              <a:t>Pay-per-use.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Azure virtual machines </a:t>
            </a:r>
            <a:r>
              <a:rPr lang="en-US" sz="882" b="0" kern="1200" dirty="0">
                <a:solidFill>
                  <a:schemeClr val="tx1"/>
                </a:solidFill>
                <a:effectLst/>
                <a:latin typeface="Segoe UI Light" pitchFamily="34" charset="0"/>
                <a:ea typeface="+mn-ea"/>
                <a:cs typeface="+mn-cs"/>
              </a:rPr>
              <a:t>- https://azure.microsoft.com/en-us/services/virtual-machines/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Virtual machine scale sets </a:t>
            </a:r>
            <a:r>
              <a:rPr lang="en-US" sz="882" b="0" kern="1200" dirty="0">
                <a:solidFill>
                  <a:schemeClr val="tx1"/>
                </a:solidFill>
                <a:effectLst/>
                <a:latin typeface="Segoe UI Light" pitchFamily="34" charset="0"/>
                <a:ea typeface="+mn-ea"/>
                <a:cs typeface="+mn-cs"/>
              </a:rPr>
              <a:t>- https://azure.microsoft.com/en-us/services/virtual-machine-scale-sets/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App services </a:t>
            </a:r>
            <a:r>
              <a:rPr lang="en-US" sz="882" b="0" kern="1200" dirty="0">
                <a:solidFill>
                  <a:schemeClr val="tx1"/>
                </a:solidFill>
                <a:effectLst/>
                <a:latin typeface="Segoe UI Light" pitchFamily="34" charset="0"/>
                <a:ea typeface="+mn-ea"/>
                <a:cs typeface="+mn-cs"/>
              </a:rPr>
              <a:t>- https://azure.microsoft.com/en-us/services/app-service/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Azure Functions </a:t>
            </a:r>
            <a:r>
              <a:rPr lang="en-US" sz="882" b="0" kern="1200" dirty="0">
                <a:solidFill>
                  <a:schemeClr val="tx1"/>
                </a:solidFill>
                <a:effectLst/>
                <a:latin typeface="Segoe UI Light" pitchFamily="34" charset="0"/>
                <a:ea typeface="+mn-ea"/>
                <a:cs typeface="+mn-cs"/>
              </a:rPr>
              <a:t>- https://azure.microsoft.com/en-us/services/functions/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2400" i="1" dirty="0"/>
              <a:t>Containers</a:t>
            </a:r>
            <a:r>
              <a:rPr lang="en-IE" sz="2400" dirty="0"/>
              <a:t> are a virtualization environment. However, unlike virtual machines, you do not manage an operating system. Containers are meant to be lightweight, and are designed to be created, scaled out, and stopped dynamically. </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Container Instances - </a:t>
            </a:r>
            <a:r>
              <a:rPr lang="en-IE" u="sng" dirty="0"/>
              <a:t>https://azure.microsoft.com/en-us/services/container-instances/</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Kubernetes Service - </a:t>
            </a:r>
            <a:r>
              <a:rPr lang="en-IE" u="sng" dirty="0"/>
              <a:t>https://azure.microsoft.com/en-us/services/kubernetes-service/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488" indent="-344488">
              <a:buFont typeface="Arial" panose="020B0604020202020204" pitchFamily="34" charset="0"/>
              <a:buChar char="•"/>
            </a:pPr>
            <a:r>
              <a:rPr lang="en-IE" sz="2400" b="1" dirty="0"/>
              <a:t>Azure Virtual Network </a:t>
            </a:r>
            <a:r>
              <a:rPr lang="en-IE" sz="2400" dirty="0"/>
              <a:t>provides secure communication between Azure resources.</a:t>
            </a:r>
          </a:p>
          <a:p>
            <a:pPr marL="344488" indent="-344488">
              <a:buFont typeface="Arial" panose="020B0604020202020204" pitchFamily="34" charset="0"/>
              <a:buChar char="•"/>
            </a:pPr>
            <a:r>
              <a:rPr lang="en-US" sz="2400" b="1" dirty="0"/>
              <a:t>Azure Load Balancer a</a:t>
            </a:r>
            <a:r>
              <a:rPr lang="en-US" sz="2400" dirty="0"/>
              <a:t>utomatically scales to create highly-available access to applications or resources.</a:t>
            </a:r>
          </a:p>
          <a:p>
            <a:pPr marL="344488" indent="-344488">
              <a:buFont typeface="Arial" panose="020B0604020202020204" pitchFamily="34" charset="0"/>
              <a:buChar char="•"/>
            </a:pPr>
            <a:r>
              <a:rPr lang="en-US" sz="2400" b="1" dirty="0"/>
              <a:t>VPN Gateway</a:t>
            </a:r>
            <a:r>
              <a:rPr lang="en-US" sz="2400" dirty="0"/>
              <a:t> is a platform managed scalable and highly available application delivery controller. </a:t>
            </a:r>
          </a:p>
          <a:p>
            <a:pPr marL="344488" indent="-344488">
              <a:buFont typeface="Arial" panose="020B0604020202020204" pitchFamily="34" charset="0"/>
              <a:buChar char="•"/>
            </a:pPr>
            <a:r>
              <a:rPr lang="en-US" sz="2400" b="1" dirty="0"/>
              <a:t>Azure Application Gateway p</a:t>
            </a:r>
            <a:r>
              <a:rPr lang="en-US" sz="2400" dirty="0"/>
              <a:t>rovides for the management of traffic to web applications.</a:t>
            </a:r>
            <a:endParaRPr lang="en-IE" sz="2400" dirty="0"/>
          </a:p>
          <a:p>
            <a:pPr marL="344488" indent="-344488">
              <a:buFont typeface="Arial" panose="020B0604020202020204" pitchFamily="34" charset="0"/>
              <a:buChar char="•"/>
            </a:pPr>
            <a:r>
              <a:rPr lang="en-US" sz="2400" b="1" dirty="0"/>
              <a:t>Content Delivery Network </a:t>
            </a:r>
            <a:r>
              <a:rPr lang="en-US" sz="2400" dirty="0"/>
              <a:t>provides a distributed network of servers that efficiently deliver web content in their local region.</a:t>
            </a:r>
            <a:endParaRPr lang="en-IE" sz="2400" dirty="0"/>
          </a:p>
          <a:p>
            <a:endParaRPr lang="en-IE" sz="900" b="1" i="0" u="none" strike="noStrike" kern="1200" dirty="0">
              <a:solidFill>
                <a:schemeClr val="tx1"/>
              </a:solidFill>
              <a:effectLst/>
              <a:latin typeface="Segoe UI Light" pitchFamily="34" charset="0"/>
              <a:ea typeface="+mn-ea"/>
              <a:cs typeface="+mn-cs"/>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Azure products to support each data category.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96573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important. We are telling the learners… This is what I am going to tell you.</a:t>
            </a:r>
          </a:p>
          <a:p>
            <a:endParaRPr lang="en-US" dirty="0"/>
          </a:p>
          <a:p>
            <a:r>
              <a:rPr lang="en-US" dirty="0"/>
              <a:t>We then tell them / show them.</a:t>
            </a:r>
          </a:p>
          <a:p>
            <a:endParaRPr lang="en-US" dirty="0"/>
          </a:p>
          <a:p>
            <a:r>
              <a:rPr lang="en-US" dirty="0"/>
              <a:t>At the end we review what we told them.</a:t>
            </a:r>
          </a:p>
          <a:p>
            <a:endParaRPr lang="en-US" dirty="0"/>
          </a:p>
          <a:p>
            <a:r>
              <a:rPr lang="en-US" dirty="0"/>
              <a:t>Then we give them references for further learning.</a:t>
            </a:r>
          </a:p>
          <a:p>
            <a:endParaRPr lang="en-US" dirty="0"/>
          </a:p>
          <a:p>
            <a:r>
              <a:rPr lang="en-US" dirty="0"/>
              <a:t>Then we say Thanks you where we will then put our closing deck for customer feedback…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Storage services </a:t>
            </a:r>
            <a:r>
              <a:rPr lang="en-IE" sz="900" b="0" i="0" u="none" strike="noStrike" kern="1200" dirty="0">
                <a:solidFill>
                  <a:schemeClr val="tx1"/>
                </a:solidFill>
                <a:effectLst/>
                <a:latin typeface="Segoe UI Light" pitchFamily="34" charset="0"/>
                <a:ea typeface="+mn-ea"/>
                <a:cs typeface="+mn-cs"/>
              </a:rPr>
              <a:t>- </a:t>
            </a:r>
            <a:r>
              <a:rPr lang="en-US" sz="882" b="0" kern="1200" dirty="0">
                <a:solidFill>
                  <a:schemeClr val="tx1"/>
                </a:solidFill>
                <a:effectLst/>
                <a:latin typeface="Segoe UI Light" pitchFamily="34" charset="0"/>
                <a:ea typeface="+mn-ea"/>
                <a:cs typeface="+mn-cs"/>
              </a:rPr>
              <a:t>https://azure.microsoft.com/en-us/product-categories/storage/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3:07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849337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These are just a few of our database service offerings. Take a minute to review other database services and [find the product you need](https://azure.microsoft.com/en-us/product-categories/databases/). </a:t>
            </a:r>
          </a:p>
          <a:p>
            <a:endParaRPr lang="en-IE" sz="900" b="0" i="0" u="none" strike="noStrike" kern="1200" dirty="0">
              <a:solidFill>
                <a:schemeClr val="tx1"/>
              </a:solidFill>
              <a:effectLst/>
              <a:latin typeface="Segoe UI Light" pitchFamily="34" charset="0"/>
              <a:ea typeface="+mn-ea"/>
              <a:cs typeface="+mn-cs"/>
            </a:endParaRPr>
          </a:p>
          <a:p>
            <a:pPr marL="0" marR="0" indent="0" algn="l" rtl="0" eaLnBrk="1" fontAlgn="auto"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Azure Cosmos DB </a:t>
            </a:r>
            <a:r>
              <a:rPr lang="en-US" sz="1800" b="0" i="0" u="none" strike="noStrike" kern="1200" dirty="0">
                <a:solidFill>
                  <a:srgbClr val="000000"/>
                </a:solidFill>
                <a:effectLst/>
                <a:latin typeface="Segoe UI" panose="020B0502040204020203" pitchFamily="34" charset="0"/>
              </a:rPr>
              <a:t>is a</a:t>
            </a:r>
            <a:r>
              <a:rPr lang="en-IE" sz="1800" b="0" i="0" u="none" strike="noStrike" kern="1200" dirty="0">
                <a:solidFill>
                  <a:srgbClr val="000000"/>
                </a:solidFill>
                <a:effectLst/>
                <a:latin typeface="Segoe UI" panose="020B0502040204020203" pitchFamily="34" charset="0"/>
              </a:rPr>
              <a:t> globally-distributed database service that enables you to elastically and independently scale throughput and storage. </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Azure SQL Database</a:t>
            </a:r>
            <a:r>
              <a:rPr lang="en-US" sz="1800" b="0" i="0" u="none" strike="noStrike" kern="1200" dirty="0">
                <a:solidFill>
                  <a:srgbClr val="000000"/>
                </a:solidFill>
                <a:effectLst/>
                <a:latin typeface="Segoe UI" panose="020B0502040204020203" pitchFamily="34" charset="0"/>
              </a:rPr>
              <a:t> is a </a:t>
            </a:r>
            <a:r>
              <a:rPr lang="en-IE" sz="1800" b="0" i="0" u="none" strike="noStrike" kern="1200" dirty="0">
                <a:solidFill>
                  <a:srgbClr val="000000"/>
                </a:solidFill>
                <a:effectLst/>
                <a:latin typeface="Segoe UI" panose="020B0502040204020203" pitchFamily="34" charset="0"/>
              </a:rPr>
              <a:t>relational database as a service (</a:t>
            </a:r>
            <a:r>
              <a:rPr lang="en-IE" sz="1800" b="0" i="0" u="none" strike="noStrike" kern="1200" dirty="0" err="1">
                <a:solidFill>
                  <a:srgbClr val="000000"/>
                </a:solidFill>
                <a:effectLst/>
                <a:latin typeface="Segoe UI" panose="020B0502040204020203" pitchFamily="34" charset="0"/>
              </a:rPr>
              <a:t>DaaS</a:t>
            </a:r>
            <a:r>
              <a:rPr lang="en-IE" sz="1800" b="0" i="0" u="none" strike="noStrike" kern="1200" dirty="0">
                <a:solidFill>
                  <a:srgbClr val="000000"/>
                </a:solidFill>
                <a:effectLst/>
                <a:latin typeface="Segoe UI" panose="020B0502040204020203" pitchFamily="34" charset="0"/>
              </a:rPr>
              <a:t>) based on the latest stable version of the Microsoft SQL Server database engine.</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Azure Database Migration</a:t>
            </a:r>
            <a:r>
              <a:rPr lang="en-US" sz="1800" b="0" i="0" u="none" strike="noStrike" kern="1200" dirty="0">
                <a:solidFill>
                  <a:srgbClr val="000000"/>
                </a:solidFill>
                <a:effectLst/>
                <a:latin typeface="Segoe UI" panose="020B0502040204020203" pitchFamily="34" charset="0"/>
              </a:rPr>
              <a:t> is a </a:t>
            </a:r>
            <a:r>
              <a:rPr lang="en-IE" sz="1800" b="0" i="0" u="none" strike="noStrike" kern="1200" dirty="0">
                <a:solidFill>
                  <a:srgbClr val="000000"/>
                </a:solidFill>
                <a:effectLst/>
                <a:latin typeface="Segoe UI" panose="020B0502040204020203" pitchFamily="34" charset="0"/>
              </a:rPr>
              <a:t>fully-managed service designed to enable seamless migrations from multiple database sources to Azure data platforms with minimal downtime.</a:t>
            </a:r>
            <a:endParaRPr lang="en-US" sz="1800" b="0" i="0" u="none" strike="noStrike" dirty="0">
              <a:effectLst/>
              <a:latin typeface="Arial" panose="020B0604020202020204" pitchFamily="34" charset="0"/>
            </a:endParaRP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Cosmos DB </a:t>
            </a:r>
            <a:r>
              <a:rPr lang="en-IE" sz="900" b="0" i="0" u="none" strike="noStrike" kern="1200" dirty="0">
                <a:solidFill>
                  <a:schemeClr val="tx1"/>
                </a:solidFill>
                <a:effectLst/>
                <a:latin typeface="Segoe UI Light" pitchFamily="34" charset="0"/>
                <a:ea typeface="+mn-ea"/>
                <a:cs typeface="+mn-cs"/>
              </a:rPr>
              <a:t>- </a:t>
            </a:r>
            <a:r>
              <a:rPr lang="en-IE" b="0" u="sng" dirty="0"/>
              <a:t>https://azure.microsoft.com/en-us/services/cosmos-db/ </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SQL Database </a:t>
            </a:r>
            <a:r>
              <a:rPr lang="en-IE" sz="900" b="0" i="0" u="none" strike="noStrike" kern="1200" dirty="0">
                <a:solidFill>
                  <a:schemeClr val="tx1"/>
                </a:solidFill>
                <a:effectLst/>
                <a:latin typeface="Segoe UI Light" pitchFamily="34" charset="0"/>
                <a:ea typeface="+mn-ea"/>
                <a:cs typeface="+mn-cs"/>
              </a:rPr>
              <a:t>- </a:t>
            </a:r>
            <a:r>
              <a:rPr lang="en-IE" b="0" u="sng" dirty="0"/>
              <a:t>https://azure.microsoft.com/en-us/services/sql-database/</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Database Migration Service </a:t>
            </a:r>
            <a:r>
              <a:rPr lang="en-IE" sz="900" b="0" i="0" u="none" strike="noStrike" kern="1200" dirty="0">
                <a:solidFill>
                  <a:schemeClr val="tx1"/>
                </a:solidFill>
                <a:effectLst/>
                <a:latin typeface="Segoe UI Light" pitchFamily="34" charset="0"/>
                <a:ea typeface="+mn-ea"/>
                <a:cs typeface="+mn-cs"/>
              </a:rPr>
              <a:t>- </a:t>
            </a:r>
            <a:r>
              <a:rPr lang="en-US" b="0" u="sng" dirty="0"/>
              <a:t>https://azure.microsoft.com/en-us/services/database-migration/</a:t>
            </a: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93423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There is also a </a:t>
            </a:r>
            <a:r>
              <a:rPr lang="en-IE" sz="900" b="1" i="0" u="none" strike="noStrike" kern="1200" dirty="0">
                <a:solidFill>
                  <a:schemeClr val="tx1"/>
                </a:solidFill>
                <a:effectLst/>
                <a:latin typeface="Segoe UI Light" pitchFamily="34" charset="0"/>
                <a:ea typeface="+mn-ea"/>
                <a:cs typeface="+mn-cs"/>
              </a:rPr>
              <a:t>Marketplace FAQ </a:t>
            </a:r>
            <a:r>
              <a:rPr lang="en-IE" sz="900" b="0" i="0" u="none" strike="noStrike" kern="1200" dirty="0">
                <a:solidFill>
                  <a:schemeClr val="tx1"/>
                </a:solidFill>
                <a:effectLst/>
                <a:latin typeface="Segoe UI Light" pitchFamily="34" charset="0"/>
                <a:ea typeface="+mn-ea"/>
                <a:cs typeface="+mn-cs"/>
              </a:rPr>
              <a:t>available at </a:t>
            </a:r>
            <a:r>
              <a:rPr lang="en-IE" u="sng" dirty="0"/>
              <a:t>https://azure.microsoft.com/en-us/marketplace/faq/ </a:t>
            </a:r>
          </a:p>
          <a:p>
            <a:endParaRPr lang="en-IE"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Azure Marketplace </a:t>
            </a:r>
            <a:r>
              <a:rPr lang="en-IE" dirty="0"/>
              <a:t>- </a:t>
            </a:r>
            <a:r>
              <a:rPr lang="en-IE" dirty="0">
                <a:hlinkClick r:id="rId3"/>
              </a:rPr>
              <a:t>https://azuremarketplace.microsoft.com/en-us/</a:t>
            </a:r>
            <a:r>
              <a:rPr lang="en-IE"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67514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2445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Sans-Serif"/>
              <a:buChar char="•"/>
            </a:pPr>
            <a:r>
              <a:rPr lang="en-US" b="1" dirty="0">
                <a:latin typeface="Segoe UI Semilight"/>
                <a:cs typeface="Segoe UI Semilight"/>
              </a:rPr>
              <a:t>Azure IoT Central</a:t>
            </a:r>
            <a:r>
              <a:rPr lang="en-US" dirty="0">
                <a:latin typeface="Segoe UI Semilight"/>
                <a:cs typeface="Segoe UI Semilight"/>
              </a:rPr>
              <a:t> is a </a:t>
            </a:r>
            <a:r>
              <a:rPr lang="en-IE" dirty="0">
                <a:latin typeface="Segoe UI Semilight"/>
                <a:cs typeface="Segoe UI Semilight"/>
              </a:rPr>
              <a:t>fully-managed global IoT SaaS solution that makes it easy to connect, monitor, and manage your IoT assets at scale.</a:t>
            </a:r>
            <a:endParaRPr lang="en-US" dirty="0">
              <a:latin typeface="Segoe UI Semilight"/>
              <a:cs typeface="Segoe UI Semilight"/>
            </a:endParaRPr>
          </a:p>
          <a:p>
            <a:pPr marL="457200" indent="-457200">
              <a:buFont typeface="Arial,Sans-Serif"/>
              <a:buChar char="•"/>
            </a:pPr>
            <a:r>
              <a:rPr lang="en-US" b="1" dirty="0">
                <a:latin typeface="Segoe UI Semilight"/>
                <a:cs typeface="Segoe UI Semilight"/>
              </a:rPr>
              <a:t>Azure IoT Hub</a:t>
            </a:r>
            <a:r>
              <a:rPr lang="en-US" dirty="0">
                <a:latin typeface="Segoe UI Semilight"/>
                <a:cs typeface="Segoe UI Semilight"/>
              </a:rPr>
              <a:t> is a </a:t>
            </a:r>
            <a:r>
              <a:rPr lang="en-IE" dirty="0">
                <a:latin typeface="Segoe UI Semilight"/>
                <a:cs typeface="Segoe UI Semilight"/>
              </a:rPr>
              <a:t>managed service hosted in the cloud that acts as a central message hub for bidirectional communication between your IoT application and the devices it manages.</a:t>
            </a:r>
            <a:endParaRPr lang="en-US" dirty="0">
              <a:latin typeface="Segoe UI Semilight"/>
              <a:cs typeface="Segoe UI Semilight"/>
            </a:endParaRP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These are just two of our IoT offerings. Use the IoT Product Selector to determine what product is best for your situation - https://azure.microsoft.com/en-us/overview/iot/product-selector/</a:t>
            </a:r>
          </a:p>
          <a:p>
            <a:endParaRPr lang="en-US" sz="882" b="0"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IoT Central - </a:t>
            </a:r>
            <a:r>
              <a:rPr lang="en-IE" sz="900" u="none" dirty="0"/>
              <a:t>https://docs.microsoft.com/en-us/azure/iot-central/ </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IoT Hub - </a:t>
            </a:r>
            <a:r>
              <a:rPr lang="en-IE" sz="900" b="0" i="0" u="none" strike="noStrike" kern="1200" dirty="0">
                <a:solidFill>
                  <a:schemeClr val="tx1"/>
                </a:solidFill>
                <a:effectLst/>
                <a:latin typeface="Segoe UI Light" pitchFamily="34" charset="0"/>
                <a:ea typeface="+mn-ea"/>
                <a:cs typeface="+mn-cs"/>
              </a:rPr>
              <a:t>https://docs.microsoft.com/en-us/azure/iot-hub/ </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a full list of IoT-related services available with Azure, and for context on when you use them, see the page </a:t>
            </a:r>
            <a:r>
              <a:rPr lang="en-IE" sz="900" u="none" dirty="0"/>
              <a:t>https://azure.microsoft.com/en-us/overview/iot/ </a:t>
            </a:r>
            <a:endParaRPr lang="en-US" sz="900" u="none"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169090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rtl="0" eaLnBrk="1" fontAlgn="auto" latinLnBrk="0" hangingPunct="1">
              <a:spcBef>
                <a:spcPts val="0"/>
              </a:spcBef>
              <a:spcAft>
                <a:spcPts val="0"/>
              </a:spcAft>
            </a:pPr>
            <a:r>
              <a:rPr lang="en-US" sz="1800" b="1" i="0" u="none" strike="noStrike" kern="1200" dirty="0">
                <a:solidFill>
                  <a:srgbClr val="FFFFFF"/>
                </a:solidFill>
                <a:effectLst/>
                <a:latin typeface="Segoe UI Semilight" panose="020B0402040204020203" pitchFamily="34" charset="0"/>
                <a:cs typeface="Segoe UI Semilight" panose="020B0402040204020203" pitchFamily="34" charset="0"/>
              </a:rPr>
              <a:t>Azure SQL Data Warehouse - A</a:t>
            </a:r>
            <a:r>
              <a:rPr lang="en-IE" sz="1800" b="1" i="0" u="none" strike="noStrike" kern="1200" dirty="0">
                <a:solidFill>
                  <a:srgbClr val="FFFFFF"/>
                </a:solidFill>
                <a:effectLst/>
                <a:latin typeface="Segoe UI Semilight" panose="020B0402040204020203" pitchFamily="34" charset="0"/>
                <a:cs typeface="Segoe UI Semilight" panose="020B0402040204020203" pitchFamily="34" charset="0"/>
              </a:rPr>
              <a:t> cloud-based Enterprise Data Warehouse that leverages massively parallel processing to run complex queries quickly across petabytes of data.</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1" i="0" u="none" strike="noStrike" kern="1200" dirty="0">
                <a:solidFill>
                  <a:srgbClr val="FFFFFF"/>
                </a:solidFill>
                <a:effectLst/>
                <a:latin typeface="Segoe UI Semilight" panose="020B0402040204020203" pitchFamily="34" charset="0"/>
                <a:cs typeface="Segoe UI Semilight" panose="020B0402040204020203" pitchFamily="34" charset="0"/>
              </a:rPr>
              <a:t>Azure HDInsight -A </a:t>
            </a:r>
            <a:r>
              <a:rPr lang="en-IE" sz="1800" b="1" i="0" u="none" strike="noStrike" kern="1200" dirty="0">
                <a:solidFill>
                  <a:srgbClr val="FFFFFF"/>
                </a:solidFill>
                <a:effectLst/>
                <a:latin typeface="Segoe UI Semilight" panose="020B0402040204020203" pitchFamily="34" charset="0"/>
                <a:cs typeface="Segoe UI Semilight" panose="020B0402040204020203" pitchFamily="34" charset="0"/>
              </a:rPr>
              <a:t>fully-managed, open-source analytics service for enterprises. It is a cloud service that makes it easier, faster, and more cost-effective to process massive amounts of data.</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800" b="1" i="0" u="none" strike="noStrike" kern="1200" dirty="0">
                <a:solidFill>
                  <a:srgbClr val="FFFFFF"/>
                </a:solidFill>
                <a:effectLst/>
                <a:latin typeface="Segoe UI Semilight" panose="020B0402040204020203" pitchFamily="34" charset="0"/>
                <a:cs typeface="Segoe UI Semilight" panose="020B0402040204020203" pitchFamily="34" charset="0"/>
              </a:rPr>
              <a:t>Azure Data Lake Analytics - An </a:t>
            </a:r>
            <a:r>
              <a:rPr lang="en-IE" sz="1800" b="1" i="0" u="none" strike="noStrike" kern="1200" dirty="0">
                <a:solidFill>
                  <a:srgbClr val="FFFFFF"/>
                </a:solidFill>
                <a:effectLst/>
                <a:latin typeface="Segoe UI Semilight" panose="020B0402040204020203" pitchFamily="34" charset="0"/>
                <a:cs typeface="Segoe UI Semilight" panose="020B0402040204020203" pitchFamily="34" charset="0"/>
              </a:rPr>
              <a:t>on-demand analytics job service that simplifies big data. Instead of deploying and tuning hardware, you write queries to transform your data and extract valuable insights.</a:t>
            </a:r>
            <a:endParaRPr lang="en-US" sz="1800" b="0" i="0" u="none" strike="noStrike" dirty="0">
              <a:effectLst/>
              <a:latin typeface="Arial" panose="020B0604020202020204" pitchFamily="34" charset="0"/>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SQL Data Warehouse </a:t>
            </a:r>
            <a:r>
              <a:rPr lang="en-IE" sz="900" b="0" i="0" u="none" strike="noStrike" kern="1200" dirty="0">
                <a:solidFill>
                  <a:schemeClr val="tx1"/>
                </a:solidFill>
                <a:effectLst/>
                <a:latin typeface="Segoe UI Light" pitchFamily="34" charset="0"/>
                <a:ea typeface="+mn-ea"/>
                <a:cs typeface="+mn-cs"/>
              </a:rPr>
              <a:t>- </a:t>
            </a:r>
            <a:r>
              <a:rPr lang="en-IE" u="none" dirty="0"/>
              <a:t>https://azure.microsoft.com/en-us/services/sql-data-warehouse/ </a:t>
            </a:r>
          </a:p>
          <a:p>
            <a:r>
              <a:rPr lang="en-IE" sz="900" b="1" i="0" u="none" strike="noStrike" kern="1200" dirty="0">
                <a:solidFill>
                  <a:schemeClr val="tx1"/>
                </a:solidFill>
                <a:effectLst/>
                <a:latin typeface="Segoe UI Light" pitchFamily="34" charset="0"/>
                <a:ea typeface="+mn-ea"/>
                <a:cs typeface="+mn-cs"/>
              </a:rPr>
              <a:t>Azure HDInsight </a:t>
            </a:r>
            <a:r>
              <a:rPr lang="en-IE" sz="900" b="0" i="0" u="none" strike="noStrike" kern="1200" dirty="0">
                <a:solidFill>
                  <a:schemeClr val="tx1"/>
                </a:solidFill>
                <a:effectLst/>
                <a:latin typeface="Segoe UI Light" pitchFamily="34" charset="0"/>
                <a:ea typeface="+mn-ea"/>
                <a:cs typeface="+mn-cs"/>
              </a:rPr>
              <a:t>- h</a:t>
            </a:r>
            <a:r>
              <a:rPr lang="en-IE" u="none" dirty="0"/>
              <a:t>ttps://azure.microsoft.com/en-us/services/hdinsight/ </a:t>
            </a:r>
            <a:r>
              <a:rPr lang="en-IE" sz="900" b="0" i="0" u="none" strike="noStrike" kern="1200" dirty="0">
                <a:solidFill>
                  <a:schemeClr val="tx1"/>
                </a:solidFill>
                <a:effectLst/>
                <a:latin typeface="Segoe UI Light" pitchFamily="34" charset="0"/>
                <a:ea typeface="+mn-ea"/>
                <a:cs typeface="+mn-cs"/>
              </a:rPr>
              <a:t> </a:t>
            </a:r>
          </a:p>
          <a:p>
            <a:r>
              <a:rPr lang="en-IE" sz="900" b="1" i="0" u="none" strike="noStrike" kern="1200" dirty="0">
                <a:solidFill>
                  <a:schemeClr val="tx1"/>
                </a:solidFill>
                <a:effectLst/>
                <a:latin typeface="Segoe UI Light" pitchFamily="34" charset="0"/>
                <a:ea typeface="+mn-ea"/>
                <a:cs typeface="+mn-cs"/>
              </a:rPr>
              <a:t>Azure Data Lake Analytics </a:t>
            </a:r>
            <a:r>
              <a:rPr lang="en-IE" sz="900" b="0" i="0" u="none" strike="noStrike" kern="1200" dirty="0">
                <a:solidFill>
                  <a:schemeClr val="tx1"/>
                </a:solidFill>
                <a:effectLst/>
                <a:latin typeface="Segoe UI Light" pitchFamily="34" charset="0"/>
                <a:ea typeface="+mn-ea"/>
                <a:cs typeface="+mn-cs"/>
              </a:rPr>
              <a:t>- </a:t>
            </a:r>
            <a:r>
              <a:rPr lang="en-IE" u="none" dirty="0"/>
              <a:t>https://azure.microsoft.com/en-us/services/data-lake-analytics/</a:t>
            </a:r>
          </a:p>
          <a:p>
            <a:r>
              <a:rPr lang="en-US" b="1" u="none" dirty="0"/>
              <a:t>Data and Analytics </a:t>
            </a:r>
            <a:r>
              <a:rPr lang="en-IE" sz="900" b="1" i="0" u="none" strike="noStrike" kern="1200" dirty="0">
                <a:solidFill>
                  <a:schemeClr val="tx1"/>
                </a:solidFill>
                <a:effectLst/>
                <a:latin typeface="Segoe UI Light" pitchFamily="34" charset="0"/>
                <a:ea typeface="+mn-ea"/>
                <a:cs typeface="+mn-cs"/>
              </a:rPr>
              <a:t>services </a:t>
            </a:r>
            <a:r>
              <a:rPr lang="en-IE" sz="900" b="0" i="0" u="none" strike="noStrike" kern="1200" dirty="0">
                <a:solidFill>
                  <a:schemeClr val="tx1"/>
                </a:solidFill>
                <a:effectLst/>
                <a:latin typeface="Segoe UI Light" pitchFamily="34" charset="0"/>
                <a:ea typeface="+mn-ea"/>
                <a:cs typeface="+mn-cs"/>
              </a:rPr>
              <a:t>- </a:t>
            </a:r>
            <a:r>
              <a:rPr lang="en-IE" u="none" dirty="0"/>
              <a:t>https://azure.microsoft.com/en-us/product-categories/analytics/</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Machine Learning Service - </a:t>
            </a:r>
            <a:r>
              <a:rPr lang="en-IE" sz="900" u="none" dirty="0"/>
              <a:t>https://azure.microsoft.com/en-us/services/machine-learning-service/</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Machine Learning Studio - </a:t>
            </a:r>
            <a:r>
              <a:rPr lang="en-IE" sz="900" u="none" dirty="0"/>
              <a:t>https://azure.microsoft.com/en-us/services/machine-learning-studio/</a:t>
            </a:r>
            <a:endParaRPr lang="en-IE" sz="900" b="0" i="0" u="none" strike="noStrike" kern="1200" dirty="0">
              <a:solidFill>
                <a:schemeClr val="tx1"/>
              </a:solidFill>
              <a:effectLst/>
              <a:latin typeface="Segoe UI Light" pitchFamily="34" charset="0"/>
              <a:ea typeface="+mn-ea"/>
              <a:cs typeface="+mn-cs"/>
            </a:endParaRPr>
          </a:p>
          <a:p>
            <a:endParaRPr lang="en-IE" sz="900" b="1" u="none" kern="1200" dirty="0">
              <a:solidFill>
                <a:schemeClr val="tx1"/>
              </a:solidFill>
              <a:effectLst/>
              <a:latin typeface="Segoe UI Light" pitchFamily="34" charset="0"/>
              <a:ea typeface="+mn-ea"/>
              <a:cs typeface="+mn-cs"/>
            </a:endParaRPr>
          </a:p>
          <a:p>
            <a:r>
              <a:rPr lang="en-IE" sz="900" b="1" u="none" kern="1200" dirty="0">
                <a:solidFill>
                  <a:schemeClr val="tx1"/>
                </a:solidFill>
                <a:effectLst/>
                <a:latin typeface="Segoe UI Light" pitchFamily="34" charset="0"/>
                <a:ea typeface="+mn-ea"/>
                <a:cs typeface="+mn-cs"/>
              </a:rPr>
              <a:t>Note</a:t>
            </a:r>
            <a:r>
              <a:rPr lang="en-IE" sz="900" u="none" kern="1200" dirty="0">
                <a:solidFill>
                  <a:schemeClr val="tx1"/>
                </a:solidFill>
                <a:effectLst/>
                <a:latin typeface="Segoe UI Light" pitchFamily="34" charset="0"/>
                <a:ea typeface="+mn-ea"/>
                <a:cs typeface="+mn-cs"/>
              </a:rPr>
              <a:t>: For a full list of Artificial Intelligence and Machine Learning services available with Azure, see the AI + Machine Learning section on the </a:t>
            </a:r>
            <a:r>
              <a:rPr lang="en-IE" sz="900" u="none" dirty="0"/>
              <a:t>https://azure.microsoft.com/en-us/overview/ai-platform/ </a:t>
            </a:r>
            <a:r>
              <a:rPr lang="en-IE" sz="900" u="none" kern="1200" dirty="0">
                <a:solidFill>
                  <a:schemeClr val="tx1"/>
                </a:solidFill>
                <a:effectLst/>
                <a:latin typeface="Segoe UI Light" pitchFamily="34" charset="0"/>
                <a:ea typeface="+mn-ea"/>
                <a:cs typeface="+mn-cs"/>
              </a:rPr>
              <a:t>page.</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Functions - </a:t>
            </a:r>
            <a:r>
              <a:rPr lang="en-IE" sz="900" b="0" i="0" u="none" strike="noStrike" kern="1200" dirty="0">
                <a:solidFill>
                  <a:schemeClr val="tx1"/>
                </a:solidFill>
                <a:effectLst/>
                <a:latin typeface="Segoe UI Light" pitchFamily="34" charset="0"/>
                <a:ea typeface="+mn-ea"/>
                <a:cs typeface="+mn-cs"/>
              </a:rPr>
              <a:t>https://docs.microsoft.com/en-us/azure/azure-functions/ </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Logic Apps - </a:t>
            </a:r>
            <a:r>
              <a:rPr lang="en-IE" sz="900" u="sng" dirty="0"/>
              <a:t>https://docs.microsoft.com/en-us/azure/logic-apps/ </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Event Grid - </a:t>
            </a:r>
            <a:r>
              <a:rPr lang="en-IE" sz="900" u="sng" dirty="0"/>
              <a:t>https://docs.microsoft.com/en-us/azure/event-grid/ </a:t>
            </a: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Note</a:t>
            </a:r>
            <a:r>
              <a:rPr lang="en-IE" sz="900" kern="1200" dirty="0">
                <a:solidFill>
                  <a:schemeClr val="tx1"/>
                </a:solidFill>
                <a:effectLst/>
                <a:latin typeface="Segoe UI Light" pitchFamily="34" charset="0"/>
                <a:ea typeface="+mn-ea"/>
                <a:cs typeface="+mn-cs"/>
              </a:rPr>
              <a:t>: For more details about serverless services available with Azure, see </a:t>
            </a:r>
            <a:r>
              <a:rPr lang="en-IE" sz="900" u="sng" dirty="0"/>
              <a:t>https://azure.microsoft.com/en-us/solutions/serverless/ </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DevOps Services - </a:t>
            </a:r>
            <a:r>
              <a:rPr lang="en-IE" u="sng" dirty="0"/>
              <a:t>https://docs.microsoft.com/en-us/azure/devops/ </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DevTest Labs - </a:t>
            </a:r>
            <a:r>
              <a:rPr lang="en-IE" u="sng" dirty="0"/>
              <a:t>https://azure.microsoft.com/en-us/services/devtest-lab/ </a:t>
            </a:r>
            <a:endParaRPr lang="en-IE" sz="900" b="0" i="0" u="none" strike="noStrike" kern="1200" dirty="0">
              <a:solidFill>
                <a:schemeClr val="tx1"/>
              </a:solidFill>
              <a:effectLst/>
              <a:latin typeface="Segoe UI Light" pitchFamily="34" charset="0"/>
              <a:ea typeface="+mn-ea"/>
              <a:cs typeface="+mn-cs"/>
            </a:endParaRP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Note</a:t>
            </a:r>
            <a:r>
              <a:rPr lang="en-IE" sz="900" kern="1200" dirty="0">
                <a:solidFill>
                  <a:schemeClr val="tx1"/>
                </a:solidFill>
                <a:effectLst/>
                <a:latin typeface="Segoe UI Light" pitchFamily="34" charset="0"/>
                <a:ea typeface="+mn-ea"/>
                <a:cs typeface="+mn-cs"/>
              </a:rPr>
              <a:t>: For more general details on DevOps services available with Azure, see </a:t>
            </a:r>
            <a:r>
              <a:rPr lang="en-IE" u="sng" dirty="0"/>
              <a:t>https://docs.microsoft.com/en-us/azure/#pivot=products&amp;panel=devops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 chance to talk about the App Service before the Web App walkthrough.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6/1/2020 1:51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136293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21477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Azure Advisor – </a:t>
            </a:r>
            <a:r>
              <a:rPr lang="en-IE" u="none" dirty="0" err="1"/>
              <a:t>htt</a:t>
            </a:r>
            <a:endParaRPr lang="en-IE" u="none" dirty="0"/>
          </a:p>
          <a:p>
            <a:endParaRPr lang="en-IE" u="none" dirty="0"/>
          </a:p>
          <a:p>
            <a:pPr marL="290513" indent="-288925">
              <a:lnSpc>
                <a:spcPct val="115000"/>
              </a:lnSpc>
              <a:spcBef>
                <a:spcPts val="567"/>
              </a:spcBef>
              <a:buClr>
                <a:srgbClr val="1A1A1A"/>
              </a:buClr>
              <a:buFont typeface="Arial"/>
              <a:buChar char="•"/>
            </a:pPr>
            <a:r>
              <a:rPr lang="en-IE" spc="-1" dirty="0">
                <a:solidFill>
                  <a:srgbClr val="1A1A1A"/>
                </a:solidFill>
                <a:latin typeface="Segoe UI Semilight"/>
              </a:rPr>
              <a:t>Get proactive, actionable, and personalized best practice recommendations.</a:t>
            </a:r>
            <a:endParaRPr lang="en-IE" spc="-1" dirty="0">
              <a:latin typeface="Arial"/>
            </a:endParaRPr>
          </a:p>
          <a:p>
            <a:pPr marL="290513" indent="-288925">
              <a:lnSpc>
                <a:spcPct val="115000"/>
              </a:lnSpc>
              <a:spcBef>
                <a:spcPts val="567"/>
              </a:spcBef>
              <a:buClr>
                <a:srgbClr val="1A1A1A"/>
              </a:buClr>
              <a:buFont typeface="Arial"/>
              <a:buChar char="•"/>
            </a:pPr>
            <a:r>
              <a:rPr lang="en-IE" spc="-1" dirty="0">
                <a:solidFill>
                  <a:srgbClr val="1A1A1A"/>
                </a:solidFill>
                <a:latin typeface="Segoe UI Semilight"/>
              </a:rPr>
              <a:t>Improve the performance, security, and availability of your resources.</a:t>
            </a:r>
            <a:endParaRPr lang="en-IE" spc="-1" dirty="0">
              <a:latin typeface="Arial"/>
            </a:endParaRPr>
          </a:p>
          <a:p>
            <a:pPr marL="290513" indent="-288925">
              <a:lnSpc>
                <a:spcPct val="115000"/>
              </a:lnSpc>
              <a:spcBef>
                <a:spcPts val="567"/>
              </a:spcBef>
              <a:buClr>
                <a:srgbClr val="1A1A1A"/>
              </a:buClr>
              <a:buFont typeface="Arial"/>
              <a:buChar char="•"/>
            </a:pPr>
            <a:r>
              <a:rPr lang="en-IE" spc="-1" dirty="0">
                <a:solidFill>
                  <a:srgbClr val="1A1A1A"/>
                </a:solidFill>
                <a:latin typeface="Segoe UI Semilight"/>
              </a:rPr>
              <a:t>Identify opportunities to reduce your Azure costs.</a:t>
            </a:r>
            <a:endParaRPr lang="en-US" dirty="0"/>
          </a:p>
          <a:p>
            <a:r>
              <a:rPr lang="en-IE" u="none" dirty="0"/>
              <a:t>ps://docs.microsoft.com/en-us/azure/advisor/</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52445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have time go through the review questions in the student materials.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6/1/2020 1:51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04682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A list of regions and their locations is available at </a:t>
            </a:r>
            <a:r>
              <a:rPr lang="en-IE" sz="900" u="sng" dirty="0"/>
              <a:t>https://azure.microsoft.com/en-us/global-infrastructure/locations/</a:t>
            </a:r>
          </a:p>
          <a:p>
            <a:pPr marL="225425" indent="-225425">
              <a:buFont typeface="Arial" panose="020B0604020202020204" pitchFamily="34" charset="0"/>
              <a:buChar char="•"/>
            </a:pPr>
            <a:r>
              <a:rPr lang="en-IE" sz="2400" dirty="0">
                <a:latin typeface="Segoe UI Semilight"/>
                <a:cs typeface="Segoe UI Semilight"/>
              </a:rPr>
              <a:t>A region represents a collection of </a:t>
            </a:r>
            <a:r>
              <a:rPr lang="en-IE" sz="2400" dirty="0" err="1">
                <a:latin typeface="Segoe UI Semilight"/>
                <a:cs typeface="Segoe UI Semilight"/>
              </a:rPr>
              <a:t>datacenters</a:t>
            </a:r>
            <a:r>
              <a:rPr lang="en-IE" sz="2400" dirty="0">
                <a:latin typeface="Segoe UI Semilight"/>
                <a:cs typeface="Segoe UI Semilight"/>
              </a:rPr>
              <a:t>.</a:t>
            </a:r>
            <a:endParaRPr lang="en-IE" sz="2400" dirty="0"/>
          </a:p>
          <a:p>
            <a:pPr marL="225425" indent="-225425">
              <a:buFont typeface="Arial" panose="020B0604020202020204" pitchFamily="34" charset="0"/>
              <a:buChar char="•"/>
            </a:pPr>
            <a:r>
              <a:rPr lang="en-IE" sz="2400" dirty="0"/>
              <a:t>Provides flexibility and scale.</a:t>
            </a:r>
          </a:p>
          <a:p>
            <a:pPr marL="225425" indent="-225425">
              <a:buFont typeface="Arial" panose="020B0604020202020204" pitchFamily="34" charset="0"/>
              <a:buChar char="•"/>
            </a:pPr>
            <a:r>
              <a:rPr lang="en-IE" sz="2400" dirty="0"/>
              <a:t>Preserves data residency.</a:t>
            </a:r>
          </a:p>
          <a:p>
            <a:pPr marL="225425" indent="-225425">
              <a:buFont typeface="Arial" panose="020B0604020202020204" pitchFamily="34" charset="0"/>
              <a:buChar char="•"/>
            </a:pPr>
            <a:r>
              <a:rPr lang="en-IE" sz="2400" dirty="0"/>
              <a:t>Select regions close to your users.</a:t>
            </a:r>
          </a:p>
          <a:p>
            <a:pPr marL="225425" indent="-225425">
              <a:buFont typeface="Arial" panose="020B0604020202020204" pitchFamily="34" charset="0"/>
              <a:buChar char="•"/>
            </a:pPr>
            <a:r>
              <a:rPr lang="en-IE" sz="2400" dirty="0">
                <a:latin typeface="Segoe UI Semilight"/>
                <a:cs typeface="Segoe UI Semilight"/>
              </a:rPr>
              <a:t>Be aware of region deployment availability.</a:t>
            </a:r>
            <a:endParaRPr lang="en-IE" sz="2400" dirty="0"/>
          </a:p>
          <a:p>
            <a:pPr marL="225425" indent="-225425">
              <a:buFont typeface="Arial" panose="020B0604020202020204" pitchFamily="34" charset="0"/>
              <a:buChar char="•"/>
            </a:pPr>
            <a:r>
              <a:rPr lang="en-IE" sz="2400" dirty="0">
                <a:latin typeface="Segoe UI Semilight"/>
                <a:cs typeface="Segoe UI Semilight"/>
              </a:rPr>
              <a:t>There are global services that are region independent.</a:t>
            </a:r>
          </a:p>
          <a:p>
            <a:endParaRPr lang="en-IE" sz="900" u="sng"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856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dirty="0"/>
              <a:t>A full list of region pairs is available at </a:t>
            </a:r>
            <a:r>
              <a:rPr lang="en-IE" sz="900" u="sng" dirty="0"/>
              <a:t>https://docs.microsoft.com/en-us/azure/best-practices-availability-paired-regions#what-are-paired-regions </a:t>
            </a:r>
            <a:endParaRPr lang="en-US" sz="900" dirty="0"/>
          </a:p>
          <a:p>
            <a:endParaRPr lang="en-US" dirty="0"/>
          </a:p>
          <a:p>
            <a:pPr marL="290195" indent="-290195">
              <a:buFont typeface="Arial" panose="020B0604020202020204" pitchFamily="34" charset="0"/>
              <a:buChar char="•"/>
            </a:pPr>
            <a:r>
              <a:rPr lang="en-US" sz="900" dirty="0"/>
              <a:t>Each Azure region is paired with another region.</a:t>
            </a:r>
          </a:p>
          <a:p>
            <a:pPr marL="290195" indent="-290195">
              <a:buFont typeface="Arial" panose="020B0604020202020204" pitchFamily="34" charset="0"/>
              <a:buChar char="•"/>
            </a:pPr>
            <a:r>
              <a:rPr lang="en-US" sz="900" dirty="0"/>
              <a:t>Azure prefers at least 300 miles of separation between datacenters in a regional pair.</a:t>
            </a:r>
          </a:p>
          <a:p>
            <a:pPr marL="290195" indent="-290195">
              <a:buFont typeface="Arial" panose="020B0604020202020204" pitchFamily="34" charset="0"/>
              <a:buChar char="•"/>
            </a:pPr>
            <a:r>
              <a:rPr lang="en-US" sz="900" dirty="0"/>
              <a:t>Some services provide automatic replication to the paired region.</a:t>
            </a:r>
          </a:p>
          <a:p>
            <a:pPr marL="290195" indent="-290195">
              <a:buFont typeface="Arial" panose="020B0604020202020204" pitchFamily="34" charset="0"/>
              <a:buChar char="•"/>
            </a:pPr>
            <a:r>
              <a:rPr lang="en-US" sz="900" dirty="0"/>
              <a:t>In an outage, recovery of one region is prioritized out of every pair.</a:t>
            </a:r>
          </a:p>
          <a:p>
            <a:pPr marL="290195" indent="-290195">
              <a:buFont typeface="Arial" panose="020B0604020202020204" pitchFamily="34" charset="0"/>
              <a:buChar char="•"/>
            </a:pPr>
            <a:r>
              <a:rPr lang="en-US" sz="900" dirty="0"/>
              <a:t>Azure system updates are rolled out to paired regions sequentially (not at the same time).</a:t>
            </a:r>
          </a:p>
          <a:p>
            <a:pPr marL="290195" indent="-290195">
              <a:buFont typeface="Arial" panose="020B0604020202020204" pitchFamily="34" charset="0"/>
              <a:buChar char="•"/>
            </a:pPr>
            <a:r>
              <a:rPr lang="en-US" sz="900" dirty="0">
                <a:latin typeface="Segoe UI Semilight"/>
                <a:cs typeface="Segoe UI Semilight"/>
              </a:rPr>
              <a:t>Paired regions are members of the same geography – except Brazil.</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481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A list of geography locations is available at : </a:t>
            </a:r>
            <a:r>
              <a:rPr lang="en-IE" u="sng" dirty="0"/>
              <a:t>https://azure.microsoft.com/en-us/global-infrastructure/geographies/ </a:t>
            </a:r>
            <a:endParaRPr lang="en-US" dirty="0"/>
          </a:p>
          <a:p>
            <a:pPr marL="457200" indent="-457200">
              <a:lnSpc>
                <a:spcPct val="114000"/>
              </a:lnSpc>
              <a:buFont typeface="Arial" panose="020B0604020202020204" pitchFamily="34" charset="0"/>
              <a:buChar char="•"/>
            </a:pPr>
            <a:r>
              <a:rPr lang="en-US" noProof="0" dirty="0"/>
              <a:t>Discrete markets that preserve data residency and compliance boundaries.</a:t>
            </a:r>
          </a:p>
          <a:p>
            <a:pPr marL="457200" indent="-457200">
              <a:lnSpc>
                <a:spcPct val="114000"/>
              </a:lnSpc>
              <a:buFont typeface="Arial" panose="020B0604020202020204" pitchFamily="34" charset="0"/>
              <a:buChar char="•"/>
            </a:pPr>
            <a:r>
              <a:rPr lang="en-US" dirty="0"/>
              <a:t>Typically contain two or more regions.</a:t>
            </a:r>
          </a:p>
          <a:p>
            <a:pPr marL="457200" indent="-457200">
              <a:lnSpc>
                <a:spcPct val="114000"/>
              </a:lnSpc>
              <a:buFont typeface="Arial" panose="020B0604020202020204" pitchFamily="34" charset="0"/>
              <a:buChar char="•"/>
            </a:pPr>
            <a:r>
              <a:rPr lang="en-US" dirty="0"/>
              <a:t>Allow customers with specific data-residency and compliance needs to keep their data and applications in close proximity.</a:t>
            </a:r>
          </a:p>
          <a:p>
            <a:pPr marL="457200" indent="-457200">
              <a:lnSpc>
                <a:spcPct val="114000"/>
              </a:lnSpc>
              <a:buFont typeface="Arial" panose="020B0604020202020204" pitchFamily="34" charset="0"/>
              <a:buChar char="•"/>
            </a:pPr>
            <a:r>
              <a:rPr lang="en-US" dirty="0"/>
              <a:t>Categorized as Americas, Europe, Asia Pacific, Middle East, and Africa.</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29614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introduce the upcoming topics. You could also use the slide at the end of the lesson to review.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6/1/2020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98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More details about Availability Zones in Azure are available at </a:t>
            </a:r>
            <a:r>
              <a:rPr lang="en-IE" sz="900" u="sng" dirty="0"/>
              <a:t>https://docs.microsoft.com/en-us/azure/availability-zones/az-overview </a:t>
            </a:r>
            <a:endParaRPr lang="en-US" sz="900" dirty="0"/>
          </a:p>
          <a:p>
            <a:endParaRPr lang="en-US" dirty="0"/>
          </a:p>
          <a:p>
            <a:pPr marL="171450" indent="-171450">
              <a:buFont typeface="Wingdings" panose="05000000000000000000" pitchFamily="2" charset="2"/>
              <a:buChar char="§"/>
            </a:pPr>
            <a:r>
              <a:rPr lang="en-IE" dirty="0"/>
              <a:t>Physically separate locations within an Azure region.</a:t>
            </a:r>
          </a:p>
          <a:p>
            <a:pPr marL="171450" indent="-171450">
              <a:buFont typeface="Wingdings" panose="05000000000000000000" pitchFamily="2" charset="2"/>
              <a:buChar char="§"/>
            </a:pPr>
            <a:r>
              <a:rPr lang="en-IE" dirty="0"/>
              <a:t>Takes availability sets to the next level</a:t>
            </a:r>
          </a:p>
          <a:p>
            <a:pPr marL="171450" indent="-171450">
              <a:buFont typeface="Wingdings" panose="05000000000000000000" pitchFamily="2" charset="2"/>
              <a:buChar char="§"/>
            </a:pPr>
            <a:r>
              <a:rPr lang="en-IE" dirty="0"/>
              <a:t>Includes one or more </a:t>
            </a:r>
            <a:r>
              <a:rPr lang="en-IE" dirty="0" err="1"/>
              <a:t>datacenters</a:t>
            </a:r>
            <a:r>
              <a:rPr lang="en-IE" dirty="0"/>
              <a:t>, equipped with independent power, cooling, and networking. </a:t>
            </a:r>
          </a:p>
          <a:p>
            <a:pPr marL="171450" indent="-171450">
              <a:buFont typeface="Wingdings" panose="05000000000000000000" pitchFamily="2" charset="2"/>
              <a:buChar char="§"/>
            </a:pPr>
            <a:r>
              <a:rPr lang="en-IE" dirty="0"/>
              <a:t>Acts as an isolation boundary.</a:t>
            </a:r>
          </a:p>
          <a:p>
            <a:pPr marL="171450" indent="-171450">
              <a:buFont typeface="Wingdings" panose="05000000000000000000" pitchFamily="2" charset="2"/>
              <a:buChar char="§"/>
            </a:pPr>
            <a:r>
              <a:rPr lang="en-IE" dirty="0"/>
              <a:t>If one availability zone goes down, the other continues working.</a:t>
            </a:r>
            <a:endParaRPr lang="en-IE" b="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1:51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958519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 Id="rId4" Type="http://schemas.openxmlformats.org/officeDocument/2006/relationships/image" Target="../media/image34.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39.jp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5.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5.xml"/><Relationship Id="rId4" Type="http://schemas.openxmlformats.org/officeDocument/2006/relationships/image" Target="../media/image52.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17044366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321340462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62752585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0970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2723684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58357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2770755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367960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73518"/>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94092583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73518"/>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326102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179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25911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82206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008649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899508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359293449"/>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89382417"/>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9308508"/>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167070885"/>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83643350"/>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862119996"/>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74834464"/>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148401131"/>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65927999"/>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61619239"/>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831460930"/>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75733234"/>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719702400"/>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31481095"/>
      </p:ext>
    </p:extLst>
  </p:cSld>
  <p:clrMapOvr>
    <a:masterClrMapping/>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8320677"/>
      </p:ext>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6069430"/>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1785828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21965486"/>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2915130095"/>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23864051"/>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41486009"/>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32441774"/>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98190139"/>
      </p:ext>
    </p:extLst>
  </p:cSld>
  <p:clrMapOvr>
    <a:masterClrMapping/>
  </p:clrMapOvr>
  <p:transition>
    <p:fade/>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35216926"/>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2118160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163444521"/>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Title square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67593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9397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44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99029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153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86245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26226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7275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519022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1107128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520727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1111659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190410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86089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1679146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79563183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703567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56863489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5134830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9659317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69842772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491554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60496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8834658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0385063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170606678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8672326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83505162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6295892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6449818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dirty="0"/>
              <a:t>Thank you.</a:t>
            </a:r>
          </a:p>
        </p:txBody>
      </p:sp>
    </p:spTree>
    <p:extLst>
      <p:ext uri="{BB962C8B-B14F-4D97-AF65-F5344CB8AC3E}">
        <p14:creationId xmlns:p14="http://schemas.microsoft.com/office/powerpoint/2010/main" val="3740885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63035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6235216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5177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13863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94112886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84232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45288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581557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433588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036441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7024959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82186148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603775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97341291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30582564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4092752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49949669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285069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442781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648972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744960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88346229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217920910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4341936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96676472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100213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image" Target="../media/image26.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image" Target="../media/image40.emf"/><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theme" Target="../theme/theme5.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743" r:id="rId5"/>
    <p:sldLayoutId id="2147484240" r:id="rId6"/>
    <p:sldLayoutId id="2147484241" r:id="rId7"/>
    <p:sldLayoutId id="2147484474" r:id="rId8"/>
    <p:sldLayoutId id="2147484245" r:id="rId9"/>
    <p:sldLayoutId id="2147484249" r:id="rId10"/>
    <p:sldLayoutId id="2147484641" r:id="rId11"/>
    <p:sldLayoutId id="2147484584" r:id="rId12"/>
    <p:sldLayoutId id="2147484742"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
        <p:nvSpPr>
          <p:cNvPr id="5" name="Title Placeholder 1">
            <a:extLst>
              <a:ext uri="{FF2B5EF4-FFF2-40B4-BE49-F238E27FC236}">
                <a16:creationId xmlns:a16="http://schemas.microsoft.com/office/drawing/2014/main" id="{BFA49596-0B21-4F27-94D0-0ED40D58A9E1}"/>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6" name="Text Placeholder 3">
            <a:extLst>
              <a:ext uri="{FF2B5EF4-FFF2-40B4-BE49-F238E27FC236}">
                <a16:creationId xmlns:a16="http://schemas.microsoft.com/office/drawing/2014/main" id="{51DA433D-81D1-46F4-BD6D-A5342714A668}"/>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ID" hidden="1">
            <a:extLst>
              <a:ext uri="{FF2B5EF4-FFF2-40B4-BE49-F238E27FC236}">
                <a16:creationId xmlns:a16="http://schemas.microsoft.com/office/drawing/2014/main" id="{31E928C1-FE1E-4D6F-97C7-C511854089C9}"/>
              </a:ext>
            </a:extLst>
          </p:cNvPr>
          <p:cNvGrpSpPr/>
          <p:nvPr userDrawn="1"/>
        </p:nvGrpSpPr>
        <p:grpSpPr>
          <a:xfrm>
            <a:off x="0" y="0"/>
            <a:ext cx="12192000" cy="6858000"/>
            <a:chOff x="0" y="0"/>
            <a:chExt cx="12192000" cy="6858000"/>
          </a:xfrm>
        </p:grpSpPr>
        <p:cxnSp>
          <p:nvCxnSpPr>
            <p:cNvPr id="9" name="Straight Connector 8">
              <a:extLst>
                <a:ext uri="{FF2B5EF4-FFF2-40B4-BE49-F238E27FC236}">
                  <a16:creationId xmlns:a16="http://schemas.microsoft.com/office/drawing/2014/main" id="{2FBE553C-2A6A-451A-8B2A-27A100C7350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6C7696-62CD-498F-8120-78CDDB42B7F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65E2A1-9342-44C6-B326-31E9EDA263C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E31CD5-0F49-4EDD-ADCB-F92BC5ECBCF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F8A6A4-CDF1-4E07-8B97-5B565F2356B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6A23F2-FA44-421D-8960-690D6B16B61B}"/>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D5C2A46-BF0F-4A5A-A051-2D6D3708B633}"/>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79254F-9C45-40AD-8310-EA29A690A3B4}"/>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3B93C85-DF49-495D-AD90-85A3E453E87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BAB148-E095-480C-93B2-5BAE5B59C68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956FEA-61F7-4FC6-B136-A8EFA5836A4D}"/>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6DAFA6-3EEE-40FC-8510-28D35A18A24D}"/>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4FD20F-6F9E-4C89-8253-2B39C2699EFD}"/>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FB3703-55A4-4A9E-89C2-EAD017F29E47}"/>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469122-FC34-4365-AA9B-D65ABFA4F5C6}"/>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1CFB8E-62DA-4C43-8E02-FE92AA0A978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F97D30-941A-4B1E-827F-F50162C725D2}"/>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8FC340-AC1D-4E97-9FAA-E545D2301B2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C1897E-600A-48E5-A589-2CE678E10F3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A56AA6-807D-470D-B149-8706A3D13DB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6B0B001-9AE5-4E09-8112-BFE6634C61F1}"/>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562F7F-3F17-44A8-8739-21806B284EE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1C5B0C-76A8-4D6D-BBF0-BFCBF7D7A04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9B6914-36E0-4EEB-BA16-4ADB6E1942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9ABA820-FF30-4156-9CC2-F13580CFA4C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6D7ACE-BBA8-40EA-AB73-AED1713D84F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A781BF-2798-42B0-A7A9-F013416D63B9}"/>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5D2B945-3934-468C-BA3F-0DA3C2F7E0B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4949F5-3D00-4A59-9A7E-4774D378BDC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AC52277-8160-4366-8442-663F6DE57D05}"/>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9F8453-E1CA-41BF-BEF6-76B625BE7D3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711130D-F209-4885-9FD0-3C838DC2637D}"/>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F3D97-7BDB-486C-AE7B-A39417DFE27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99D963C-B91A-4E3E-B329-23F74A963F4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64 square" hidden="1">
            <a:extLst>
              <a:ext uri="{FF2B5EF4-FFF2-40B4-BE49-F238E27FC236}">
                <a16:creationId xmlns:a16="http://schemas.microsoft.com/office/drawing/2014/main" id="{9B5A2D08-334C-4BEE-AF60-3ABB8F7EBCFF}"/>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32 square" hidden="1">
            <a:extLst>
              <a:ext uri="{FF2B5EF4-FFF2-40B4-BE49-F238E27FC236}">
                <a16:creationId xmlns:a16="http://schemas.microsoft.com/office/drawing/2014/main" id="{1AB7CE2C-505D-480D-BAA3-5000E451413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558429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 id="2147484765" r:id="rId20"/>
    <p:sldLayoutId id="2147484766" r:id="rId21"/>
    <p:sldLayoutId id="2147484767" r:id="rId22"/>
    <p:sldLayoutId id="2147484768" r:id="rId23"/>
    <p:sldLayoutId id="2147484769" r:id="rId24"/>
    <p:sldLayoutId id="2147484770" r:id="rId25"/>
    <p:sldLayoutId id="2147484771" r:id="rId26"/>
    <p:sldLayoutId id="2147484772" r:id="rId27"/>
    <p:sldLayoutId id="2147484773" r:id="rId28"/>
    <p:sldLayoutId id="2147484774" r:id="rId29"/>
    <p:sldLayoutId id="2147484775" r:id="rId30"/>
    <p:sldLayoutId id="2147484776" r:id="rId31"/>
    <p:sldLayoutId id="2147484777" r:id="rId32"/>
    <p:sldLayoutId id="2147484778" r:id="rId33"/>
    <p:sldLayoutId id="2147484779" r:id="rId34"/>
    <p:sldLayoutId id="2147484780" r:id="rId35"/>
    <p:sldLayoutId id="2147484844" r:id="rId36"/>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pos="368" userDrawn="1">
          <p15:clr>
            <a:srgbClr val="C35EA4"/>
          </p15:clr>
        </p15:guide>
        <p15:guide id="56" pos="7313" userDrawn="1">
          <p15:clr>
            <a:srgbClr val="C35EA4"/>
          </p15:clr>
        </p15:guide>
        <p15:guide id="57" orient="horz" pos="369" userDrawn="1">
          <p15:clr>
            <a:srgbClr val="C35EA4"/>
          </p15:clr>
        </p15:guide>
        <p15:guide id="58" orient="horz" pos="3949" userDrawn="1">
          <p15:clr>
            <a:srgbClr val="C35EA4"/>
          </p15:clr>
        </p15:guide>
        <p15:guide id="59" orient="horz" pos="184" userDrawn="1">
          <p15:clr>
            <a:srgbClr val="A4A3A4"/>
          </p15:clr>
        </p15:guide>
        <p15:guide id="60" pos="185" userDrawn="1">
          <p15:clr>
            <a:srgbClr val="A4A3A4"/>
          </p15:clr>
        </p15:guide>
        <p15:guide id="61" orient="horz" pos="4135" userDrawn="1">
          <p15:clr>
            <a:srgbClr val="A4A3A4"/>
          </p15:clr>
        </p15:guide>
        <p15:guide id="62"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p:nvSpPr>
        <p:spPr>
          <a:xfrm>
            <a:off x="455994" y="1817559"/>
            <a:ext cx="11231768" cy="178043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353"/>
              </a:lnSpc>
            </a:pPr>
            <a:r>
              <a:rPr lang="en-US" sz="1961"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2877885651"/>
      </p:ext>
    </p:extLst>
  </p:cSld>
  <p:clrMap bg1="lt1" tx1="dk1" bg2="lt2" tx2="dk2" accent1="accent1" accent2="accent2" accent3="accent3" accent4="accent4" accent5="accent5" accent6="accent6" hlink="hlink" folHlink="folHlink"/>
  <p:sldLayoutIdLst>
    <p:sldLayoutId id="2147484782" r:id="rId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205259745"/>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 id="2147484808" r:id="rId25"/>
    <p:sldLayoutId id="2147484809" r:id="rId26"/>
    <p:sldLayoutId id="2147484810" r:id="rId27"/>
    <p:sldLayoutId id="2147484811" r:id="rId28"/>
    <p:sldLayoutId id="2147484812" r:id="rId2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2"/>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290421653"/>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 id="2147484831" r:id="rId18"/>
    <p:sldLayoutId id="2147484832" r:id="rId19"/>
    <p:sldLayoutId id="2147484833" r:id="rId20"/>
    <p:sldLayoutId id="2147484834" r:id="rId21"/>
    <p:sldLayoutId id="2147484835" r:id="rId22"/>
    <p:sldLayoutId id="2147484836" r:id="rId23"/>
    <p:sldLayoutId id="2147484837" r:id="rId24"/>
    <p:sldLayoutId id="2147484838" r:id="rId25"/>
    <p:sldLayoutId id="2147484839" r:id="rId26"/>
    <p:sldLayoutId id="2147484840" r:id="rId27"/>
    <p:sldLayoutId id="2147484841" r:id="rId28"/>
    <p:sldLayoutId id="2147484842" r:id="rId29"/>
    <p:sldLayoutId id="2147484843" r:id="rId3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46.xml"/><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32.xml"/><Relationship Id="rId5" Type="http://schemas.openxmlformats.org/officeDocument/2006/relationships/image" Target="../media/image64.emf"/><Relationship Id="rId4"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global-infrastructure/geographies/" TargetMode="External"/><Relationship Id="rId2" Type="http://schemas.openxmlformats.org/officeDocument/2006/relationships/hyperlink" Target="https://azure.microsoft.com/global-infrastructure/regions/" TargetMode="External"/><Relationship Id="rId1" Type="http://schemas.openxmlformats.org/officeDocument/2006/relationships/slideLayout" Target="../slideLayouts/slideLayout46.xml"/><Relationship Id="rId6" Type="http://schemas.openxmlformats.org/officeDocument/2006/relationships/hyperlink" Target="https://docs.microsoft.com/azure/architecture/guide/technology-choices/compute-comparison#availability" TargetMode="External"/><Relationship Id="rId5" Type="http://schemas.openxmlformats.org/officeDocument/2006/relationships/hyperlink" Target="https://docs.microsoft.com/azure/architecture/resiliency/" TargetMode="External"/><Relationship Id="rId4" Type="http://schemas.openxmlformats.org/officeDocument/2006/relationships/hyperlink" Target="https://azure.microsoft.com/support/legal/sla/summar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54.svg"/></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4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46.xml"/><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87.svg"/></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azure/virtual-machines/windows/overview?toc=%2Fazure%2Fvirtual-machines%2Fwindows%2Ftoc.json" TargetMode="External"/><Relationship Id="rId2" Type="http://schemas.openxmlformats.org/officeDocument/2006/relationships/hyperlink" Target="https://docs.microsoft.com/azure/architecture/guide/technology-choices/compute-overview" TargetMode="Externa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46.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46.xml"/><Relationship Id="rId5" Type="http://schemas.openxmlformats.org/officeDocument/2006/relationships/image" Target="../media/image92.png"/><Relationship Id="rId4" Type="http://schemas.openxmlformats.org/officeDocument/2006/relationships/image" Target="../media/image91.emf"/></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46.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46.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46.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64.emf"/><Relationship Id="rId4" Type="http://schemas.openxmlformats.org/officeDocument/2006/relationships/image" Target="../media/image63.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4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46.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32.xml"/><Relationship Id="rId4" Type="http://schemas.openxmlformats.org/officeDocument/2006/relationships/image" Target="../media/image87.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latin typeface="Segoe UI Semibold (Headings)"/>
              </a:rPr>
              <a:t>AZ-900T0x</a:t>
            </a:r>
            <a:br>
              <a:rPr lang="en-US" dirty="0">
                <a:solidFill>
                  <a:schemeClr val="tx1"/>
                </a:solidFill>
                <a:latin typeface="Segoe UI Semibold (Headings)"/>
              </a:rPr>
            </a:br>
            <a:r>
              <a:rPr lang="en-US" dirty="0">
                <a:solidFill>
                  <a:schemeClr val="tx1"/>
                </a:solidFill>
                <a:latin typeface="Segoe UI Semibold (Headings)"/>
              </a:rPr>
              <a:t>Learning path:</a:t>
            </a:r>
            <a:br>
              <a:rPr lang="en-US" dirty="0">
                <a:solidFill>
                  <a:schemeClr val="tx1"/>
                </a:solidFill>
                <a:latin typeface="Segoe UI Semibold (Headings)"/>
              </a:rPr>
            </a:br>
            <a:r>
              <a:rPr lang="en-US" dirty="0">
                <a:solidFill>
                  <a:schemeClr val="tx1"/>
                </a:solidFill>
                <a:latin typeface="Segoe UI Semibold (Headings)"/>
              </a:rPr>
              <a:t>Distinguish Microsoft Azure Core Services</a:t>
            </a:r>
            <a:endParaRPr lang="en-US" dirty="0"/>
          </a:p>
        </p:txBody>
      </p:sp>
      <p:sp>
        <p:nvSpPr>
          <p:cNvPr id="2" name="Text Placeholder 1">
            <a:extLst>
              <a:ext uri="{FF2B5EF4-FFF2-40B4-BE49-F238E27FC236}">
                <a16:creationId xmlns:a16="http://schemas.microsoft.com/office/drawing/2014/main" id="{A71E912F-92A6-400B-894E-953C33AEE35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Availability zones</a:t>
            </a:r>
          </a:p>
        </p:txBody>
      </p:sp>
      <p:sp>
        <p:nvSpPr>
          <p:cNvPr id="6" name="Text Placeholder 5"/>
          <p:cNvSpPr>
            <a:spLocks noGrp="1"/>
          </p:cNvSpPr>
          <p:nvPr>
            <p:ph type="body" sz="quarter" idx="10"/>
          </p:nvPr>
        </p:nvSpPr>
        <p:spPr>
          <a:xfrm>
            <a:off x="431278" y="2109794"/>
            <a:ext cx="5952747" cy="3443443"/>
          </a:xfrm>
        </p:spPr>
        <p:txBody>
          <a:bodyPr/>
          <a:lstStyle/>
          <a:p>
            <a:pPr marL="342900" indent="-342900">
              <a:buFont typeface="Arial" panose="020B0604020202020204" pitchFamily="34" charset="0"/>
              <a:buChar char="•"/>
            </a:pPr>
            <a:r>
              <a:rPr lang="en-IE" dirty="0">
                <a:latin typeface="+mn-lt"/>
              </a:rPr>
              <a:t>Physically separate locations within an Azure region.</a:t>
            </a:r>
          </a:p>
          <a:p>
            <a:pPr marL="342900" indent="-342900">
              <a:buFont typeface="Arial" panose="020B0604020202020204" pitchFamily="34" charset="0"/>
              <a:buChar char="•"/>
            </a:pPr>
            <a:endParaRPr lang="en-IE" dirty="0">
              <a:latin typeface="+mn-lt"/>
            </a:endParaRPr>
          </a:p>
          <a:p>
            <a:pPr marL="342900" indent="-342900">
              <a:buFont typeface="Arial" panose="020B0604020202020204" pitchFamily="34" charset="0"/>
              <a:buChar char="•"/>
            </a:pPr>
            <a:r>
              <a:rPr lang="en-IE" dirty="0">
                <a:latin typeface="+mn-lt"/>
              </a:rPr>
              <a:t>Includes one or more datacenters, equipped with independent power, cooling, and networking. </a:t>
            </a:r>
          </a:p>
          <a:p>
            <a:pPr marL="342900" indent="-342900">
              <a:buFont typeface="Arial" panose="020B0604020202020204" pitchFamily="34" charset="0"/>
              <a:buChar char="•"/>
            </a:pPr>
            <a:endParaRPr lang="en-IE" dirty="0">
              <a:latin typeface="+mn-lt"/>
            </a:endParaRPr>
          </a:p>
          <a:p>
            <a:pPr marL="342900" indent="-342900">
              <a:buFont typeface="Arial" panose="020B0604020202020204" pitchFamily="34" charset="0"/>
              <a:buChar char="•"/>
            </a:pPr>
            <a:r>
              <a:rPr lang="en-IE" dirty="0">
                <a:latin typeface="+mn-lt"/>
              </a:rPr>
              <a:t>If one availability zone goes down, the other continues working.</a:t>
            </a:r>
            <a:endParaRPr lang="en-IE" b="1" dirty="0">
              <a:latin typeface="+mn-lt"/>
            </a:endParaRPr>
          </a:p>
        </p:txBody>
      </p:sp>
      <p:grpSp>
        <p:nvGrpSpPr>
          <p:cNvPr id="5" name="Group 4" descr="Conceptual graphic containing a box entitled Azure region and within that box re three separate pictures of Availability zones, each with arrows point to the other two so show connectivity.">
            <a:extLst>
              <a:ext uri="{FF2B5EF4-FFF2-40B4-BE49-F238E27FC236}">
                <a16:creationId xmlns:a16="http://schemas.microsoft.com/office/drawing/2014/main" id="{3AEDB905-FC8D-448D-AC0A-15F4C45D8B15}"/>
              </a:ext>
            </a:extLst>
          </p:cNvPr>
          <p:cNvGrpSpPr/>
          <p:nvPr/>
        </p:nvGrpSpPr>
        <p:grpSpPr>
          <a:xfrm>
            <a:off x="6689346" y="1274375"/>
            <a:ext cx="5388353" cy="4850200"/>
            <a:chOff x="6818439" y="1571306"/>
            <a:chExt cx="4785298" cy="4248581"/>
          </a:xfrm>
        </p:grpSpPr>
        <p:grpSp>
          <p:nvGrpSpPr>
            <p:cNvPr id="7" name="Group 6">
              <a:extLst>
                <a:ext uri="{FF2B5EF4-FFF2-40B4-BE49-F238E27FC236}">
                  <a16:creationId xmlns:a16="http://schemas.microsoft.com/office/drawing/2014/main" id="{4DADC3C6-7E2B-431E-80AD-8E39793EC04B}"/>
                </a:ext>
              </a:extLst>
            </p:cNvPr>
            <p:cNvGrpSpPr/>
            <p:nvPr/>
          </p:nvGrpSpPr>
          <p:grpSpPr>
            <a:xfrm>
              <a:off x="7117431" y="2517295"/>
              <a:ext cx="1691584" cy="999225"/>
              <a:chOff x="6999098" y="4432150"/>
              <a:chExt cx="1691584" cy="999225"/>
            </a:xfrm>
          </p:grpSpPr>
          <p:pic>
            <p:nvPicPr>
              <p:cNvPr id="23" name="Picture 22" descr="diagram of three fault domains, FD0, FD1 and FD1. FD0 contains one UD 0 and FD1 contains two update domains, UD1 and UD2.">
                <a:extLst>
                  <a:ext uri="{FF2B5EF4-FFF2-40B4-BE49-F238E27FC236}">
                    <a16:creationId xmlns:a16="http://schemas.microsoft.com/office/drawing/2014/main" id="{59A63A6C-4FD2-435A-A924-75784D6AF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4" name="Picture 23" descr="diagram of three fault domains, FD0, FD1 and FD1. FD0 contains one UD 0 and FD1 contains two update domains, UD1 and UD2.">
                <a:extLst>
                  <a:ext uri="{FF2B5EF4-FFF2-40B4-BE49-F238E27FC236}">
                    <a16:creationId xmlns:a16="http://schemas.microsoft.com/office/drawing/2014/main" id="{33D9E7F5-BEF0-4433-B11F-A53824A7A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8" name="Group 7">
              <a:extLst>
                <a:ext uri="{FF2B5EF4-FFF2-40B4-BE49-F238E27FC236}">
                  <a16:creationId xmlns:a16="http://schemas.microsoft.com/office/drawing/2014/main" id="{921F8F84-DD3C-48AE-87D9-64E79023DDE7}"/>
                </a:ext>
              </a:extLst>
            </p:cNvPr>
            <p:cNvGrpSpPr/>
            <p:nvPr/>
          </p:nvGrpSpPr>
          <p:grpSpPr>
            <a:xfrm>
              <a:off x="9586238" y="2513688"/>
              <a:ext cx="1691584" cy="999225"/>
              <a:chOff x="6999098" y="4432150"/>
              <a:chExt cx="1691584" cy="999225"/>
            </a:xfrm>
          </p:grpSpPr>
          <p:pic>
            <p:nvPicPr>
              <p:cNvPr id="21" name="Picture 20" descr="diagram of three fault domains, FD0, FD1 and FD1. FD0 contains one UD 0 and FD1 contains two update domains, UD1 and UD2.">
                <a:extLst>
                  <a:ext uri="{FF2B5EF4-FFF2-40B4-BE49-F238E27FC236}">
                    <a16:creationId xmlns:a16="http://schemas.microsoft.com/office/drawing/2014/main" id="{27DD964D-B9C7-449F-8749-704A2200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2" name="Picture 21" descr="diagram of three fault domains, FD0, FD1 and FD1. FD0 contains one UD 0 and FD1 contains two update domains, UD1 and UD2.">
                <a:extLst>
                  <a:ext uri="{FF2B5EF4-FFF2-40B4-BE49-F238E27FC236}">
                    <a16:creationId xmlns:a16="http://schemas.microsoft.com/office/drawing/2014/main" id="{EF911D1C-93E1-4852-9B3A-C1BB75155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 name="Group 8">
              <a:extLst>
                <a:ext uri="{FF2B5EF4-FFF2-40B4-BE49-F238E27FC236}">
                  <a16:creationId xmlns:a16="http://schemas.microsoft.com/office/drawing/2014/main" id="{22360E82-8941-4388-8D8C-6A94D5EA18A1}"/>
                </a:ext>
              </a:extLst>
            </p:cNvPr>
            <p:cNvGrpSpPr/>
            <p:nvPr/>
          </p:nvGrpSpPr>
          <p:grpSpPr>
            <a:xfrm>
              <a:off x="8425270" y="4311420"/>
              <a:ext cx="1691584" cy="999225"/>
              <a:chOff x="6999098" y="4432150"/>
              <a:chExt cx="1691584" cy="999225"/>
            </a:xfrm>
          </p:grpSpPr>
          <p:pic>
            <p:nvPicPr>
              <p:cNvPr id="19" name="Picture 18" descr="diagram of three fault domains, FD0, FD1 and FD1. FD0 contains one UD 0 and FD1 contains two update domains, UD1 and UD2.">
                <a:extLst>
                  <a:ext uri="{FF2B5EF4-FFF2-40B4-BE49-F238E27FC236}">
                    <a16:creationId xmlns:a16="http://schemas.microsoft.com/office/drawing/2014/main" id="{2B24F88C-F664-4133-91D6-9C69424D1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0" name="Picture 19" descr="diagram of three fault domains, FD0, FD1 and FD1. FD0 contains one UD 0 and FD1 contains two update domains, UD1 and UD2.">
                <a:extLst>
                  <a:ext uri="{FF2B5EF4-FFF2-40B4-BE49-F238E27FC236}">
                    <a16:creationId xmlns:a16="http://schemas.microsoft.com/office/drawing/2014/main" id="{109A3630-DE95-4268-B3A6-1CFB48B85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sp>
          <p:nvSpPr>
            <p:cNvPr id="10" name="Rectangle 9">
              <a:extLst>
                <a:ext uri="{FF2B5EF4-FFF2-40B4-BE49-F238E27FC236}">
                  <a16:creationId xmlns:a16="http://schemas.microsoft.com/office/drawing/2014/main" id="{90C3513A-1756-4789-9F87-82047F90C544}"/>
                </a:ext>
              </a:extLst>
            </p:cNvPr>
            <p:cNvSpPr/>
            <p:nvPr/>
          </p:nvSpPr>
          <p:spPr>
            <a:xfrm>
              <a:off x="6926019" y="2138699"/>
              <a:ext cx="2009653" cy="363946"/>
            </a:xfrm>
            <a:prstGeom prst="rect">
              <a:avLst/>
            </a:prstGeom>
          </p:spPr>
          <p:txBody>
            <a:bodyPr wrap="none">
              <a:spAutoFit/>
            </a:bodyPr>
            <a:lstStyle/>
            <a:p>
              <a:r>
                <a:rPr lang="en-IE"/>
                <a:t>Availability Zone 1</a:t>
              </a:r>
              <a:endParaRPr lang="en-US"/>
            </a:p>
          </p:txBody>
        </p:sp>
        <p:sp>
          <p:nvSpPr>
            <p:cNvPr id="11" name="Rectangle 10">
              <a:extLst>
                <a:ext uri="{FF2B5EF4-FFF2-40B4-BE49-F238E27FC236}">
                  <a16:creationId xmlns:a16="http://schemas.microsoft.com/office/drawing/2014/main" id="{A118B9BF-950B-4A33-B5EC-A51AF5CD77DB}"/>
                </a:ext>
              </a:extLst>
            </p:cNvPr>
            <p:cNvSpPr/>
            <p:nvPr/>
          </p:nvSpPr>
          <p:spPr>
            <a:xfrm>
              <a:off x="8288645" y="5360218"/>
              <a:ext cx="2009653" cy="363946"/>
            </a:xfrm>
            <a:prstGeom prst="rect">
              <a:avLst/>
            </a:prstGeom>
          </p:spPr>
          <p:txBody>
            <a:bodyPr wrap="none">
              <a:spAutoFit/>
            </a:bodyPr>
            <a:lstStyle/>
            <a:p>
              <a:r>
                <a:rPr lang="en-IE"/>
                <a:t>Availability Zone 3</a:t>
              </a:r>
              <a:endParaRPr lang="en-US"/>
            </a:p>
          </p:txBody>
        </p:sp>
        <p:sp>
          <p:nvSpPr>
            <p:cNvPr id="12" name="Rectangle 11">
              <a:extLst>
                <a:ext uri="{FF2B5EF4-FFF2-40B4-BE49-F238E27FC236}">
                  <a16:creationId xmlns:a16="http://schemas.microsoft.com/office/drawing/2014/main" id="{DED9248F-ADD8-4814-8471-968A3DC3042E}"/>
                </a:ext>
              </a:extLst>
            </p:cNvPr>
            <p:cNvSpPr/>
            <p:nvPr/>
          </p:nvSpPr>
          <p:spPr>
            <a:xfrm>
              <a:off x="9426309" y="2104282"/>
              <a:ext cx="2009653" cy="363946"/>
            </a:xfrm>
            <a:prstGeom prst="rect">
              <a:avLst/>
            </a:prstGeom>
          </p:spPr>
          <p:txBody>
            <a:bodyPr wrap="none">
              <a:spAutoFit/>
            </a:bodyPr>
            <a:lstStyle/>
            <a:p>
              <a:r>
                <a:rPr lang="en-IE"/>
                <a:t>Availability Zone 2</a:t>
              </a:r>
              <a:endParaRPr lang="en-US"/>
            </a:p>
          </p:txBody>
        </p:sp>
        <p:sp>
          <p:nvSpPr>
            <p:cNvPr id="13" name="Arrow: Left-Right 12">
              <a:extLst>
                <a:ext uri="{FF2B5EF4-FFF2-40B4-BE49-F238E27FC236}">
                  <a16:creationId xmlns:a16="http://schemas.microsoft.com/office/drawing/2014/main" id="{D2351211-A447-4536-AACF-ED13AB686E72}"/>
                </a:ext>
              </a:extLst>
            </p:cNvPr>
            <p:cNvSpPr/>
            <p:nvPr/>
          </p:nvSpPr>
          <p:spPr bwMode="auto">
            <a:xfrm>
              <a:off x="8870804" y="2861541"/>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Arrow: Left-Right 13">
              <a:extLst>
                <a:ext uri="{FF2B5EF4-FFF2-40B4-BE49-F238E27FC236}">
                  <a16:creationId xmlns:a16="http://schemas.microsoft.com/office/drawing/2014/main" id="{06D8D8D5-8485-4E62-809C-7D564FFE123D}"/>
                </a:ext>
              </a:extLst>
            </p:cNvPr>
            <p:cNvSpPr/>
            <p:nvPr/>
          </p:nvSpPr>
          <p:spPr bwMode="auto">
            <a:xfrm rot="3143699">
              <a:off x="8184190" y="3712099"/>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05E6B2A-E6C2-4E3A-BA2E-226A1E5A328F}"/>
                </a:ext>
              </a:extLst>
            </p:cNvPr>
            <p:cNvPicPr>
              <a:picLocks noChangeAspect="1"/>
            </p:cNvPicPr>
            <p:nvPr/>
          </p:nvPicPr>
          <p:blipFill>
            <a:blip r:embed="rId4"/>
            <a:stretch>
              <a:fillRect/>
            </a:stretch>
          </p:blipFill>
          <p:spPr>
            <a:xfrm flipH="1">
              <a:off x="9598649" y="3590370"/>
              <a:ext cx="518205" cy="585267"/>
            </a:xfrm>
            <a:prstGeom prst="rect">
              <a:avLst/>
            </a:prstGeom>
          </p:spPr>
        </p:pic>
        <p:sp>
          <p:nvSpPr>
            <p:cNvPr id="16" name="Rectangle 15">
              <a:extLst>
                <a:ext uri="{FF2B5EF4-FFF2-40B4-BE49-F238E27FC236}">
                  <a16:creationId xmlns:a16="http://schemas.microsoft.com/office/drawing/2014/main" id="{EDDE5154-A715-4498-B1F6-76C92411F7AD}"/>
                </a:ext>
              </a:extLst>
            </p:cNvPr>
            <p:cNvSpPr/>
            <p:nvPr/>
          </p:nvSpPr>
          <p:spPr bwMode="auto">
            <a:xfrm>
              <a:off x="6818439" y="1775012"/>
              <a:ext cx="4785298" cy="404487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C8344-0717-4DF1-8D6C-319B8618D90C}"/>
                </a:ext>
              </a:extLst>
            </p:cNvPr>
            <p:cNvSpPr/>
            <p:nvPr/>
          </p:nvSpPr>
          <p:spPr>
            <a:xfrm>
              <a:off x="8330344" y="1571306"/>
              <a:ext cx="1693797" cy="400110"/>
            </a:xfrm>
            <a:prstGeom prst="rect">
              <a:avLst/>
            </a:prstGeom>
            <a:solidFill>
              <a:schemeClr val="bg1"/>
            </a:solidFill>
          </p:spPr>
          <p:txBody>
            <a:bodyPr wrap="none">
              <a:spAutoFit/>
            </a:bodyPr>
            <a:lstStyle/>
            <a:p>
              <a:r>
                <a:rPr lang="en-IE" sz="2000"/>
                <a:t>Azure Region</a:t>
              </a:r>
              <a:endParaRPr lang="en-US" sz="2000"/>
            </a:p>
          </p:txBody>
        </p:sp>
      </p:gr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Explore Resource groups</a:t>
            </a:r>
          </a:p>
        </p:txBody>
      </p:sp>
      <p:sp>
        <p:nvSpPr>
          <p:cNvPr id="5" name="Text Placeholder 5">
            <a:extLst>
              <a:ext uri="{FF2B5EF4-FFF2-40B4-BE49-F238E27FC236}">
                <a16:creationId xmlns:a16="http://schemas.microsoft.com/office/drawing/2014/main" id="{8FD00436-2CB6-4054-A448-6F71BA24BD54}"/>
              </a:ext>
            </a:extLst>
          </p:cNvPr>
          <p:cNvSpPr txBox="1">
            <a:spLocks/>
          </p:cNvSpPr>
          <p:nvPr/>
        </p:nvSpPr>
        <p:spPr>
          <a:xfrm>
            <a:off x="7226489" y="3114032"/>
            <a:ext cx="4592613"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Containers for multiple resources that share the same life cycle. </a:t>
            </a:r>
          </a:p>
        </p:txBody>
      </p:sp>
      <p:grpSp>
        <p:nvGrpSpPr>
          <p:cNvPr id="18" name="Group 17">
            <a:extLst>
              <a:ext uri="{FF2B5EF4-FFF2-40B4-BE49-F238E27FC236}">
                <a16:creationId xmlns:a16="http://schemas.microsoft.com/office/drawing/2014/main" id="{5E2B8897-2C33-44F4-BA75-D7C3B7E5CCFA}"/>
              </a:ext>
              <a:ext uri="{C183D7F6-B498-43B3-948B-1728B52AA6E4}">
                <adec:decorative xmlns:adec="http://schemas.microsoft.com/office/drawing/2017/decorative" val="1"/>
              </a:ext>
            </a:extLst>
          </p:cNvPr>
          <p:cNvGrpSpPr/>
          <p:nvPr/>
        </p:nvGrpSpPr>
        <p:grpSpPr>
          <a:xfrm>
            <a:off x="455994" y="3489272"/>
            <a:ext cx="5914907" cy="533576"/>
            <a:chOff x="5241462" y="3342290"/>
            <a:chExt cx="6612401" cy="554762"/>
          </a:xfrm>
        </p:grpSpPr>
        <p:sp>
          <p:nvSpPr>
            <p:cNvPr id="19" name="Freeform 306">
              <a:extLst>
                <a:ext uri="{FF2B5EF4-FFF2-40B4-BE49-F238E27FC236}">
                  <a16:creationId xmlns:a16="http://schemas.microsoft.com/office/drawing/2014/main" id="{E6AAD464-9EF6-4786-B20C-7800D2EEF820}"/>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 name="Oval 307">
              <a:extLst>
                <a:ext uri="{FF2B5EF4-FFF2-40B4-BE49-F238E27FC236}">
                  <a16:creationId xmlns:a16="http://schemas.microsoft.com/office/drawing/2014/main" id="{1975E4FF-A96A-4FA6-AF7E-63D864429558}"/>
                </a:ext>
              </a:extLst>
            </p:cNvPr>
            <p:cNvSpPr>
              <a:spLocks noChangeArrowheads="1"/>
            </p:cNvSpPr>
            <p:nvPr/>
          </p:nvSpPr>
          <p:spPr bwMode="auto">
            <a:xfrm>
              <a:off x="8270281" y="3342290"/>
              <a:ext cx="554762" cy="554762"/>
            </a:xfrm>
            <a:prstGeom prst="ellipse">
              <a:avLst/>
            </a:prstGeom>
            <a:solidFill>
              <a:schemeClr val="bg1">
                <a:lumMod val="50000"/>
              </a:schemeClr>
            </a:solidFill>
            <a:ln w="9525">
              <a:noFill/>
              <a:round/>
              <a:headEnd/>
              <a:tailEnd/>
            </a:ln>
          </p:spPr>
          <p:txBody>
            <a:bodyPr vert="horz" wrap="non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mn-ea"/>
                  <a:cs typeface="+mn-cs"/>
                </a:rPr>
                <a:t>OR</a:t>
              </a:r>
            </a:p>
          </p:txBody>
        </p:sp>
      </p:grpSp>
      <p:grpSp>
        <p:nvGrpSpPr>
          <p:cNvPr id="3" name="Group 2" descr="One resource group is shown with web, database, virtual machine, and storage resources. ">
            <a:extLst>
              <a:ext uri="{FF2B5EF4-FFF2-40B4-BE49-F238E27FC236}">
                <a16:creationId xmlns:a16="http://schemas.microsoft.com/office/drawing/2014/main" id="{71C0458E-EF11-4ED0-AC3D-73D36D47C00F}"/>
              </a:ext>
            </a:extLst>
          </p:cNvPr>
          <p:cNvGrpSpPr/>
          <p:nvPr/>
        </p:nvGrpSpPr>
        <p:grpSpPr>
          <a:xfrm>
            <a:off x="455994" y="1517357"/>
            <a:ext cx="5914907" cy="1979492"/>
            <a:chOff x="6509084" y="1326857"/>
            <a:chExt cx="5236495" cy="1675123"/>
          </a:xfrm>
        </p:grpSpPr>
        <p:sp>
          <p:nvSpPr>
            <p:cNvPr id="30" name="Rectangle 29">
              <a:extLst>
                <a:ext uri="{FF2B5EF4-FFF2-40B4-BE49-F238E27FC236}">
                  <a16:creationId xmlns:a16="http://schemas.microsoft.com/office/drawing/2014/main" id="{8802B0BE-69D8-48BA-B2E3-940A5229ED9C}"/>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1" name="Group 4">
              <a:extLst>
                <a:ext uri="{FF2B5EF4-FFF2-40B4-BE49-F238E27FC236}">
                  <a16:creationId xmlns:a16="http://schemas.microsoft.com/office/drawing/2014/main" id="{D3EC6A38-C549-4DD3-BDC6-53A24DE919C5}"/>
                </a:ext>
              </a:extLst>
            </p:cNvPr>
            <p:cNvGrpSpPr>
              <a:grpSpLocks noChangeAspect="1"/>
            </p:cNvGrpSpPr>
            <p:nvPr/>
          </p:nvGrpSpPr>
          <p:grpSpPr bwMode="auto">
            <a:xfrm>
              <a:off x="8006248" y="2406935"/>
              <a:ext cx="336923" cy="219658"/>
              <a:chOff x="2" y="0"/>
              <a:chExt cx="268" cy="170"/>
            </a:xfrm>
            <a:solidFill>
              <a:schemeClr val="bg1">
                <a:lumMod val="75000"/>
              </a:schemeClr>
            </a:solidFill>
          </p:grpSpPr>
          <p:sp>
            <p:nvSpPr>
              <p:cNvPr id="32" name="Freeform 5">
                <a:extLst>
                  <a:ext uri="{FF2B5EF4-FFF2-40B4-BE49-F238E27FC236}">
                    <a16:creationId xmlns:a16="http://schemas.microsoft.com/office/drawing/2014/main" id="{FBF3F1B5-6240-4510-88DF-969B57755A4B}"/>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97DD81C-9BD8-4FD5-9BEC-DFCBCD217AFB}"/>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76E200A-2E13-4260-AD7A-E5C3CE6C98E1}"/>
                </a:ext>
              </a:extLst>
            </p:cNvPr>
            <p:cNvGrpSpPr>
              <a:grpSpLocks noChangeAspect="1"/>
            </p:cNvGrpSpPr>
            <p:nvPr/>
          </p:nvGrpSpPr>
          <p:grpSpPr bwMode="auto">
            <a:xfrm>
              <a:off x="9955496" y="2406935"/>
              <a:ext cx="336923" cy="219658"/>
              <a:chOff x="2" y="0"/>
              <a:chExt cx="268" cy="170"/>
            </a:xfrm>
            <a:solidFill>
              <a:schemeClr val="bg1">
                <a:lumMod val="75000"/>
              </a:schemeClr>
            </a:solidFill>
          </p:grpSpPr>
          <p:sp>
            <p:nvSpPr>
              <p:cNvPr id="35" name="Freeform 5">
                <a:extLst>
                  <a:ext uri="{FF2B5EF4-FFF2-40B4-BE49-F238E27FC236}">
                    <a16:creationId xmlns:a16="http://schemas.microsoft.com/office/drawing/2014/main" id="{B404A507-054A-4A2A-A483-61AD685AB967}"/>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6">
                <a:extLst>
                  <a:ext uri="{FF2B5EF4-FFF2-40B4-BE49-F238E27FC236}">
                    <a16:creationId xmlns:a16="http://schemas.microsoft.com/office/drawing/2014/main" id="{F72B929F-B240-4181-BF4F-1FBE206CC267}"/>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 name="Freeform 256">
              <a:extLst>
                <a:ext uri="{FF2B5EF4-FFF2-40B4-BE49-F238E27FC236}">
                  <a16:creationId xmlns:a16="http://schemas.microsoft.com/office/drawing/2014/main" id="{594B90BD-C27F-4229-A1CD-55F245F0F9EF}"/>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257">
              <a:extLst>
                <a:ext uri="{FF2B5EF4-FFF2-40B4-BE49-F238E27FC236}">
                  <a16:creationId xmlns:a16="http://schemas.microsoft.com/office/drawing/2014/main" id="{4BA2D207-8796-4D0F-9FBD-0E2BC09E6423}"/>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Text Placeholder 1">
              <a:extLst>
                <a:ext uri="{FF2B5EF4-FFF2-40B4-BE49-F238E27FC236}">
                  <a16:creationId xmlns:a16="http://schemas.microsoft.com/office/drawing/2014/main" id="{8BBAEE7F-10F8-4F14-963A-392D68322743}"/>
                </a:ext>
              </a:extLst>
            </p:cNvPr>
            <p:cNvSpPr txBox="1">
              <a:spLocks/>
            </p:cNvSpPr>
            <p:nvPr/>
          </p:nvSpPr>
          <p:spPr>
            <a:xfrm>
              <a:off x="6531834" y="1326857"/>
              <a:ext cx="4657534" cy="680356"/>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Resource groups </a:t>
              </a:r>
              <a:b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(web + DB, VM, Storage) in one group</a:t>
              </a:r>
            </a:p>
          </p:txBody>
        </p:sp>
        <p:pic>
          <p:nvPicPr>
            <p:cNvPr id="40" name="Picture 39">
              <a:extLst>
                <a:ext uri="{FF2B5EF4-FFF2-40B4-BE49-F238E27FC236}">
                  <a16:creationId xmlns:a16="http://schemas.microsoft.com/office/drawing/2014/main" id="{9A723F40-0B6E-48D3-B8E0-FAD40D926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41" name="Picture 40">
              <a:extLst>
                <a:ext uri="{FF2B5EF4-FFF2-40B4-BE49-F238E27FC236}">
                  <a16:creationId xmlns:a16="http://schemas.microsoft.com/office/drawing/2014/main" id="{E8DC7FF9-BC18-4DC0-811C-02D2F3C38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45" name="Picture 44">
              <a:extLst>
                <a:ext uri="{FF2B5EF4-FFF2-40B4-BE49-F238E27FC236}">
                  <a16:creationId xmlns:a16="http://schemas.microsoft.com/office/drawing/2014/main" id="{96C1778D-52C5-4D38-BAF1-406BC09B56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grpSp>
      <p:grpSp>
        <p:nvGrpSpPr>
          <p:cNvPr id="4" name="Group 3" descr="Three separate resource groups are shown. One for web and databases. One for virtual machines. One for storage. ">
            <a:extLst>
              <a:ext uri="{FF2B5EF4-FFF2-40B4-BE49-F238E27FC236}">
                <a16:creationId xmlns:a16="http://schemas.microsoft.com/office/drawing/2014/main" id="{A73583E8-7340-4B7D-AA31-50A9B4F50673}"/>
              </a:ext>
            </a:extLst>
          </p:cNvPr>
          <p:cNvGrpSpPr/>
          <p:nvPr/>
        </p:nvGrpSpPr>
        <p:grpSpPr>
          <a:xfrm>
            <a:off x="455994" y="4001551"/>
            <a:ext cx="5914907" cy="2490568"/>
            <a:chOff x="6509084" y="3591976"/>
            <a:chExt cx="5236495" cy="2107615"/>
          </a:xfrm>
        </p:grpSpPr>
        <p:sp>
          <p:nvSpPr>
            <p:cNvPr id="22" name="Freeform 5">
              <a:extLst>
                <a:ext uri="{FF2B5EF4-FFF2-40B4-BE49-F238E27FC236}">
                  <a16:creationId xmlns:a16="http://schemas.microsoft.com/office/drawing/2014/main" id="{B8996744-E131-4185-9584-7B4DE510612C}"/>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60A9C15B-B498-4347-8A2D-3B0213921C54}"/>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6251F2C3-5D8F-4D03-832C-31D8A60AB3E9}"/>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ED248921-17BF-4CB3-B3D1-3D3F315FC1AD}"/>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EF2A56D-873A-4E9A-9338-76C04A2F44A7}"/>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Storage</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 resource group</a:t>
              </a:r>
            </a:p>
          </p:txBody>
        </p:sp>
        <p:pic>
          <p:nvPicPr>
            <p:cNvPr id="29" name="Picture 28">
              <a:extLst>
                <a:ext uri="{FF2B5EF4-FFF2-40B4-BE49-F238E27FC236}">
                  <a16:creationId xmlns:a16="http://schemas.microsoft.com/office/drawing/2014/main" id="{B00D76A6-FEE6-454B-AE5F-DF706BFB5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43" name="Rectangle 42">
              <a:extLst>
                <a:ext uri="{FF2B5EF4-FFF2-40B4-BE49-F238E27FC236}">
                  <a16:creationId xmlns:a16="http://schemas.microsoft.com/office/drawing/2014/main" id="{224ED2E3-9A09-4880-A8DF-6990B9C409C5}"/>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Virtual machine </a:t>
              </a: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resource group</a:t>
              </a:r>
            </a:p>
          </p:txBody>
        </p:sp>
        <p:pic>
          <p:nvPicPr>
            <p:cNvPr id="44" name="Picture 43">
              <a:extLst>
                <a:ext uri="{FF2B5EF4-FFF2-40B4-BE49-F238E27FC236}">
                  <a16:creationId xmlns:a16="http://schemas.microsoft.com/office/drawing/2014/main" id="{348C082F-8D05-4AA6-B8CE-FDC0CE95B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47" name="Rectangle 46">
              <a:extLst>
                <a:ext uri="{FF2B5EF4-FFF2-40B4-BE49-F238E27FC236}">
                  <a16:creationId xmlns:a16="http://schemas.microsoft.com/office/drawing/2014/main" id="{4462B821-48A6-4216-86B4-E815748F1FAB}"/>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Web and DB </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resource group</a:t>
              </a:r>
            </a:p>
          </p:txBody>
        </p:sp>
        <p:sp>
          <p:nvSpPr>
            <p:cNvPr id="48" name="Freeform 256">
              <a:extLst>
                <a:ext uri="{FF2B5EF4-FFF2-40B4-BE49-F238E27FC236}">
                  <a16:creationId xmlns:a16="http://schemas.microsoft.com/office/drawing/2014/main" id="{D138ECF2-659B-4571-8AA6-0BA92CC29902}"/>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257">
              <a:extLst>
                <a:ext uri="{FF2B5EF4-FFF2-40B4-BE49-F238E27FC236}">
                  <a16:creationId xmlns:a16="http://schemas.microsoft.com/office/drawing/2014/main" id="{A98F4A3F-CE50-480A-90FF-C0C555ABA31C}"/>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4C5681D0-3D50-4966-942E-93D797E197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Tree>
    <p:extLst>
      <p:ext uri="{BB962C8B-B14F-4D97-AF65-F5344CB8AC3E}">
        <p14:creationId xmlns:p14="http://schemas.microsoft.com/office/powerpoint/2010/main" val="389411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Resource Manager</a:t>
            </a:r>
          </a:p>
        </p:txBody>
      </p:sp>
      <p:sp>
        <p:nvSpPr>
          <p:cNvPr id="6" name="Text Placeholder 5"/>
          <p:cNvSpPr>
            <a:spLocks noGrp="1"/>
          </p:cNvSpPr>
          <p:nvPr>
            <p:ph type="body" sz="quarter" idx="10"/>
          </p:nvPr>
        </p:nvSpPr>
        <p:spPr>
          <a:xfrm>
            <a:off x="301869" y="2633714"/>
            <a:ext cx="4813056" cy="1270925"/>
          </a:xfrm>
        </p:spPr>
        <p:txBody>
          <a:bodyPr/>
          <a:lstStyle/>
          <a:p>
            <a:r>
              <a:rPr lang="en-US" dirty="0">
                <a:latin typeface="+mn-lt"/>
              </a:rPr>
              <a:t>Provide a management layer that enables you to create, update, delete, and control access to resources in your Azure subscription.</a:t>
            </a:r>
          </a:p>
        </p:txBody>
      </p:sp>
      <p:pic>
        <p:nvPicPr>
          <p:cNvPr id="4" name="Picture 3" descr="Graphic of various resources in azure structured in a tree format alongside blocks of text identifying each layer in the tree structure as Management groups, Subscriptions, Resource groups and resources.">
            <a:extLst>
              <a:ext uri="{FF2B5EF4-FFF2-40B4-BE49-F238E27FC236}">
                <a16:creationId xmlns:a16="http://schemas.microsoft.com/office/drawing/2014/main" id="{04964B78-EF3B-4C2A-ADEA-8CD4724B82A9}"/>
              </a:ext>
            </a:extLst>
          </p:cNvPr>
          <p:cNvPicPr/>
          <p:nvPr/>
        </p:nvPicPr>
        <p:blipFill>
          <a:blip r:embed="rId3"/>
          <a:stretch/>
        </p:blipFill>
        <p:spPr>
          <a:xfrm>
            <a:off x="5114925" y="1576479"/>
            <a:ext cx="6775206" cy="4490946"/>
          </a:xfrm>
          <a:prstGeom prst="rect">
            <a:avLst/>
          </a:prstGeom>
          <a:ln>
            <a:noFill/>
          </a:ln>
        </p:spPr>
      </p:pic>
    </p:spTree>
    <p:extLst>
      <p:ext uri="{BB962C8B-B14F-4D97-AF65-F5344CB8AC3E}">
        <p14:creationId xmlns:p14="http://schemas.microsoft.com/office/powerpoint/2010/main" val="8450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Icon of a computer monitor with some pseudo text and sample quiz questions being displayed.">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6597" y="2486570"/>
            <a:ext cx="4657986" cy="4285347"/>
          </a:xfrm>
          <a:prstGeom prst="rect">
            <a:avLst/>
          </a:prstGeom>
        </p:spPr>
      </p:pic>
      <p:sp>
        <p:nvSpPr>
          <p:cNvPr id="12" name="TextBox 11">
            <a:extLst>
              <a:ext uri="{FF2B5EF4-FFF2-40B4-BE49-F238E27FC236}">
                <a16:creationId xmlns:a16="http://schemas.microsoft.com/office/drawing/2014/main" id="{7D499B12-E135-4D51-B2C6-1AA1C6D8AFE6}"/>
              </a:ext>
            </a:extLst>
          </p:cNvPr>
          <p:cNvSpPr txBox="1"/>
          <p:nvPr/>
        </p:nvSpPr>
        <p:spPr>
          <a:xfrm>
            <a:off x="9325309" y="3027147"/>
            <a:ext cx="2608347" cy="2220706"/>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p:txBody>
      </p:sp>
      <p:pic>
        <p:nvPicPr>
          <p:cNvPr id="11" name="Picture 10">
            <a:extLst>
              <a:ext uri="{FF2B5EF4-FFF2-40B4-BE49-F238E27FC236}">
                <a16:creationId xmlns:a16="http://schemas.microsoft.com/office/drawing/2014/main" id="{E508C814-1FA1-41D2-8120-0784BFAB60C0}"/>
              </a:ext>
            </a:extLst>
          </p:cNvPr>
          <p:cNvPicPr>
            <a:picLocks noChangeAspect="1"/>
          </p:cNvPicPr>
          <p:nvPr/>
        </p:nvPicPr>
        <p:blipFill>
          <a:blip r:embed="rId5"/>
          <a:stretch>
            <a:fillRect/>
          </a:stretch>
        </p:blipFill>
        <p:spPr>
          <a:xfrm>
            <a:off x="7791669" y="3027147"/>
            <a:ext cx="1583442" cy="2302847"/>
          </a:xfrm>
          <a:prstGeom prst="rect">
            <a:avLst/>
          </a:prstGeom>
        </p:spPr>
      </p:pic>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8" y="4495996"/>
            <a:ext cx="5413394"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dirty="0"/>
              <a:t>(</a:t>
            </a:r>
            <a:r>
              <a:rPr lang="en-US" sz="1961" b="1" i="1" dirty="0">
                <a:solidFill>
                  <a:srgbClr val="0777D3"/>
                </a:solidFill>
              </a:rPr>
              <a:t>insert polling app link of your choice</a:t>
            </a:r>
            <a:r>
              <a:rPr lang="en-US" sz="1961" i="1" dirty="0"/>
              <a:t>)</a:t>
            </a:r>
            <a:r>
              <a:rPr lang="en-US" sz="1961" dirty="0"/>
              <a:t> 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8" y="3429000"/>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Discuss core Azure Architectural Components</a:t>
            </a:r>
          </a:p>
        </p:txBody>
      </p:sp>
    </p:spTree>
    <p:extLst>
      <p:ext uri="{BB962C8B-B14F-4D97-AF65-F5344CB8AC3E}">
        <p14:creationId xmlns:p14="http://schemas.microsoft.com/office/powerpoint/2010/main" val="3034267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500"/>
                                        <p:tgtEl>
                                          <p:spTgt spid="12">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fade">
                                      <p:cBhvr>
                                        <p:cTn id="15" dur="500"/>
                                        <p:tgtEl>
                                          <p:spTgt spid="12">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B7305-6540-4E28-8C0C-6F0CCA570248}"/>
              </a:ext>
            </a:extLst>
          </p:cNvPr>
          <p:cNvSpPr>
            <a:spLocks noGrp="1"/>
          </p:cNvSpPr>
          <p:nvPr>
            <p:ph type="title"/>
          </p:nvPr>
        </p:nvSpPr>
        <p:spPr>
          <a:xfrm>
            <a:off x="588263" y="457200"/>
            <a:ext cx="11018520" cy="492443"/>
          </a:xfrm>
        </p:spPr>
        <p:txBody>
          <a:bodyPr/>
          <a:lstStyle/>
          <a:p>
            <a:r>
              <a:rPr lang="en-US" sz="3200" dirty="0"/>
              <a:t>Summary – Discuss Core Azure Architectural Components</a:t>
            </a:r>
          </a:p>
        </p:txBody>
      </p:sp>
      <p:sp>
        <p:nvSpPr>
          <p:cNvPr id="3" name="Text Placeholder 2">
            <a:extLst>
              <a:ext uri="{FF2B5EF4-FFF2-40B4-BE49-F238E27FC236}">
                <a16:creationId xmlns:a16="http://schemas.microsoft.com/office/drawing/2014/main" id="{9E7052A6-88A2-4C9A-B5C9-026255DEFA31}"/>
              </a:ext>
            </a:extLst>
          </p:cNvPr>
          <p:cNvSpPr>
            <a:spLocks noGrp="1"/>
          </p:cNvSpPr>
          <p:nvPr>
            <p:ph type="body" sz="quarter" idx="10"/>
          </p:nvPr>
        </p:nvSpPr>
        <p:spPr>
          <a:xfrm>
            <a:off x="586390" y="1434370"/>
            <a:ext cx="11018520" cy="4247317"/>
          </a:xfrm>
        </p:spPr>
        <p:txBody>
          <a:bodyPr/>
          <a:lstStyle/>
          <a:p>
            <a:r>
              <a:rPr lang="en-US" sz="1800" dirty="0"/>
              <a:t>We've looked at several features you can use to put organization and control around your Azure resources. We talked about how resource groups worked, and some ways you can use them to organize your resources.</a:t>
            </a:r>
          </a:p>
          <a:p>
            <a:r>
              <a:rPr lang="en-US" sz="1800" dirty="0"/>
              <a:t>By using these tools throughout your Azure environment, you'll have greater organization across your Azure resources.</a:t>
            </a:r>
          </a:p>
          <a:p>
            <a:endParaRPr lang="en-US" sz="1800" dirty="0"/>
          </a:p>
          <a:p>
            <a:r>
              <a:rPr lang="en-US" sz="1800" b="1" dirty="0"/>
              <a:t>Learn more:</a:t>
            </a:r>
          </a:p>
          <a:p>
            <a:r>
              <a:rPr lang="en-US" sz="1800" dirty="0"/>
              <a:t>Visit the following links to learn more about some of the topics we explored in this module.</a:t>
            </a:r>
          </a:p>
          <a:p>
            <a:endParaRPr lang="en-US" sz="1800" dirty="0"/>
          </a:p>
          <a:p>
            <a:pPr algn="l">
              <a:buFont typeface="Arial" panose="020B0604020202020204" pitchFamily="34" charset="0"/>
              <a:buChar char="•"/>
            </a:pPr>
            <a:r>
              <a:rPr lang="en-US" sz="1800" b="0" i="0" u="none" strike="noStrike" dirty="0">
                <a:effectLst/>
                <a:latin typeface="Segoe UI" panose="020B0502040204020203" pitchFamily="34" charset="0"/>
                <a:hlinkClick r:id="rId2"/>
              </a:rPr>
              <a:t>Azure regions</a:t>
            </a:r>
            <a:r>
              <a:rPr lang="en-US" sz="1800" b="0" i="0" dirty="0">
                <a:effectLst/>
                <a:latin typeface="Segoe UI" panose="020B0502040204020203" pitchFamily="34" charset="0"/>
              </a:rPr>
              <a:t> </a:t>
            </a:r>
          </a:p>
          <a:p>
            <a:pPr algn="l">
              <a:buFont typeface="Arial" panose="020B0604020202020204" pitchFamily="34" charset="0"/>
              <a:buChar char="•"/>
            </a:pPr>
            <a:r>
              <a:rPr lang="en-US" sz="1800" b="0" i="0" u="none" strike="noStrike" dirty="0">
                <a:effectLst/>
                <a:latin typeface="Segoe UI" panose="020B0502040204020203" pitchFamily="34" charset="0"/>
                <a:hlinkClick r:id="rId3"/>
              </a:rPr>
              <a:t>Azure geographies</a:t>
            </a:r>
            <a:r>
              <a:rPr lang="en-US" sz="1800" b="0" i="0" dirty="0">
                <a:effectLst/>
                <a:latin typeface="Segoe UI" panose="020B0502040204020203" pitchFamily="34" charset="0"/>
              </a:rPr>
              <a:t> </a:t>
            </a:r>
          </a:p>
          <a:p>
            <a:pPr algn="l">
              <a:buFont typeface="Arial" panose="020B0604020202020204" pitchFamily="34" charset="0"/>
              <a:buChar char="•"/>
            </a:pPr>
            <a:r>
              <a:rPr lang="en-US" sz="1800" b="0" i="0" u="none" strike="noStrike" dirty="0">
                <a:effectLst/>
                <a:latin typeface="Segoe UI" panose="020B0502040204020203" pitchFamily="34" charset="0"/>
                <a:hlinkClick r:id="rId4"/>
              </a:rPr>
              <a:t>Azure Service Level Agreements</a:t>
            </a:r>
            <a:r>
              <a:rPr lang="en-US" sz="1800" b="0" i="0" dirty="0">
                <a:effectLst/>
                <a:latin typeface="Segoe UI" panose="020B0502040204020203" pitchFamily="34" charset="0"/>
              </a:rPr>
              <a:t> </a:t>
            </a:r>
          </a:p>
          <a:p>
            <a:pPr algn="l">
              <a:buFont typeface="Arial" panose="020B0604020202020204" pitchFamily="34" charset="0"/>
              <a:buChar char="•"/>
            </a:pPr>
            <a:r>
              <a:rPr lang="en-US" sz="1800" b="0" i="0" u="none" strike="noStrike" dirty="0">
                <a:effectLst/>
                <a:latin typeface="Segoe UI" panose="020B0502040204020203" pitchFamily="34" charset="0"/>
                <a:hlinkClick r:id="rId5"/>
              </a:rPr>
              <a:t>Designing resilient applications for Azure</a:t>
            </a:r>
            <a:r>
              <a:rPr lang="en-US" sz="1800" b="0" i="0" dirty="0">
                <a:effectLst/>
                <a:latin typeface="Segoe UI" panose="020B0502040204020203" pitchFamily="34" charset="0"/>
              </a:rPr>
              <a:t> </a:t>
            </a:r>
          </a:p>
          <a:p>
            <a:pPr algn="l">
              <a:buFont typeface="Arial" panose="020B0604020202020204" pitchFamily="34" charset="0"/>
              <a:buChar char="•"/>
            </a:pPr>
            <a:r>
              <a:rPr lang="en-US" sz="1800" b="0" i="0" u="none" strike="noStrike" dirty="0">
                <a:effectLst/>
                <a:latin typeface="Segoe UI" panose="020B0502040204020203" pitchFamily="34" charset="0"/>
                <a:hlinkClick r:id="rId6"/>
              </a:rPr>
              <a:t>Criteria for choosing an Azure compute service</a:t>
            </a:r>
            <a:r>
              <a:rPr lang="en-US" sz="1800" b="0" i="0" dirty="0">
                <a:effectLst/>
                <a:latin typeface="Segoe UI" panose="020B0502040204020203" pitchFamily="34" charset="0"/>
              </a:rPr>
              <a:t> </a:t>
            </a:r>
          </a:p>
          <a:p>
            <a:br>
              <a:rPr lang="en-US" sz="1200" dirty="0"/>
            </a:br>
            <a:endParaRPr lang="en-US" sz="1800" dirty="0"/>
          </a:p>
        </p:txBody>
      </p:sp>
    </p:spTree>
    <p:extLst>
      <p:ext uri="{BB962C8B-B14F-4D97-AF65-F5344CB8AC3E}">
        <p14:creationId xmlns:p14="http://schemas.microsoft.com/office/powerpoint/2010/main" val="13741833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a:xfrm>
            <a:off x="585215" y="2537210"/>
            <a:ext cx="10187559" cy="997196"/>
          </a:xfrm>
        </p:spPr>
        <p:txBody>
          <a:bodyPr/>
          <a:lstStyle/>
          <a:p>
            <a:r>
              <a:rPr lang="en-US" dirty="0"/>
              <a:t>Module: Define Core Azure services and products</a:t>
            </a:r>
          </a:p>
        </p:txBody>
      </p:sp>
    </p:spTree>
    <p:extLst>
      <p:ext uri="{BB962C8B-B14F-4D97-AF65-F5344CB8AC3E}">
        <p14:creationId xmlns:p14="http://schemas.microsoft.com/office/powerpoint/2010/main" val="40189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984885"/>
          </a:xfrm>
        </p:spPr>
        <p:txBody>
          <a:bodyPr/>
          <a:lstStyle/>
          <a:p>
            <a:r>
              <a:rPr lang="en-US" sz="3200" dirty="0"/>
              <a:t>Module: Define Core Azure services and products</a:t>
            </a:r>
            <a:br>
              <a:rPr lang="en-US" sz="3200" dirty="0"/>
            </a:br>
            <a:r>
              <a:rPr lang="en-US" sz="3200" dirty="0">
                <a:solidFill>
                  <a:schemeClr val="accent4"/>
                </a:solidFill>
              </a:rPr>
              <a:t>Introduction</a:t>
            </a:r>
          </a:p>
        </p:txBody>
      </p:sp>
      <p:sp>
        <p:nvSpPr>
          <p:cNvPr id="6" name="Text Placeholder 5"/>
          <p:cNvSpPr>
            <a:spLocks noGrp="1"/>
          </p:cNvSpPr>
          <p:nvPr>
            <p:ph type="body" sz="quarter" idx="10"/>
          </p:nvPr>
        </p:nvSpPr>
        <p:spPr>
          <a:xfrm>
            <a:off x="586390" y="2398265"/>
            <a:ext cx="11018520" cy="1846659"/>
          </a:xfrm>
        </p:spPr>
        <p:txBody>
          <a:bodyPr/>
          <a:lstStyle/>
          <a:p>
            <a:r>
              <a:rPr lang="en-US" sz="1800" dirty="0"/>
              <a:t>Learning Objectives:</a:t>
            </a:r>
          </a:p>
          <a:p>
            <a:endParaRPr lang="en-US" sz="1800" dirty="0"/>
          </a:p>
          <a:p>
            <a:pPr marL="457200" indent="-457200">
              <a:buFont typeface="Arial" panose="020B0604020202020204" pitchFamily="34" charset="0"/>
              <a:buChar char="•"/>
            </a:pPr>
            <a:r>
              <a:rPr lang="en-US" sz="1800" dirty="0"/>
              <a:t>Identify and select compute options that are appropriate for your business</a:t>
            </a:r>
          </a:p>
          <a:p>
            <a:pPr marL="457200" indent="-457200">
              <a:buFont typeface="Arial" panose="020B0604020202020204" pitchFamily="34" charset="0"/>
              <a:buChar char="•"/>
            </a:pPr>
            <a:r>
              <a:rPr lang="en-US" sz="1800" dirty="0"/>
              <a:t>Explore Azure virtual network provides secure network communication among resources such as virtual machines and other networks</a:t>
            </a:r>
          </a:p>
          <a:p>
            <a:pPr marL="457200" indent="-457200">
              <a:buFont typeface="Arial" panose="020B0604020202020204" pitchFamily="34" charset="0"/>
              <a:buChar char="•"/>
            </a:pPr>
            <a:r>
              <a:rPr lang="en-US" sz="1800" dirty="0"/>
              <a:t>Survey the data storage options in Azure</a:t>
            </a:r>
          </a:p>
        </p:txBody>
      </p:sp>
    </p:spTree>
    <p:extLst>
      <p:ext uri="{BB962C8B-B14F-4D97-AF65-F5344CB8AC3E}">
        <p14:creationId xmlns:p14="http://schemas.microsoft.com/office/powerpoint/2010/main" val="319629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Azure compute</a:t>
            </a:r>
          </a:p>
        </p:txBody>
      </p:sp>
      <p:sp>
        <p:nvSpPr>
          <p:cNvPr id="6" name="Text Placeholder 5"/>
          <p:cNvSpPr>
            <a:spLocks noGrp="1"/>
          </p:cNvSpPr>
          <p:nvPr>
            <p:ph type="body" sz="quarter" idx="10"/>
          </p:nvPr>
        </p:nvSpPr>
        <p:spPr>
          <a:xfrm>
            <a:off x="698492" y="2495702"/>
            <a:ext cx="4826008" cy="2719271"/>
          </a:xfrm>
        </p:spPr>
        <p:txBody>
          <a:bodyPr/>
          <a:lstStyle/>
          <a:p>
            <a:pPr marL="457200" indent="-457200">
              <a:buFont typeface="Arial" panose="020B0604020202020204" pitchFamily="34" charset="0"/>
              <a:buChar char="•"/>
            </a:pPr>
            <a:r>
              <a:rPr lang="en-US" dirty="0">
                <a:latin typeface="+mn-lt"/>
              </a:rPr>
              <a:t>On-demand computing resources such as disks, processors, memory, networking, and operating systems. </a:t>
            </a:r>
          </a:p>
          <a:p>
            <a:pPr marL="457200" indent="-457200">
              <a:buFont typeface="Arial" panose="020B0604020202020204" pitchFamily="34" charset="0"/>
              <a:buChar char="•"/>
            </a:pPr>
            <a:endParaRPr lang="en-US" dirty="0">
              <a:latin typeface="+mn-lt"/>
            </a:endParaRPr>
          </a:p>
          <a:p>
            <a:pPr marL="457200" indent="-457200">
              <a:buFont typeface="Arial" panose="020B0604020202020204" pitchFamily="34" charset="0"/>
              <a:buChar char="•"/>
            </a:pPr>
            <a:r>
              <a:rPr lang="en-US" dirty="0">
                <a:latin typeface="+mn-lt"/>
              </a:rPr>
              <a:t>Makes resources available in minutes or seconds. </a:t>
            </a:r>
          </a:p>
        </p:txBody>
      </p:sp>
      <p:pic>
        <p:nvPicPr>
          <p:cNvPr id="8" name="Picture 7" descr="Screenshot of various Compute services in the portal including virtual machines and Kubernetes services. ">
            <a:extLst>
              <a:ext uri="{FF2B5EF4-FFF2-40B4-BE49-F238E27FC236}">
                <a16:creationId xmlns:a16="http://schemas.microsoft.com/office/drawing/2014/main" id="{A079ECC0-9815-45A9-9F98-01B80F50EAE9}"/>
              </a:ext>
            </a:extLst>
          </p:cNvPr>
          <p:cNvPicPr>
            <a:picLocks noChangeAspect="1"/>
          </p:cNvPicPr>
          <p:nvPr/>
        </p:nvPicPr>
        <p:blipFill>
          <a:blip r:embed="rId3"/>
          <a:stretch>
            <a:fillRect/>
          </a:stretch>
        </p:blipFill>
        <p:spPr>
          <a:xfrm>
            <a:off x="6210301" y="1666255"/>
            <a:ext cx="5395310" cy="4740250"/>
          </a:xfrm>
          <a:prstGeom prst="rect">
            <a:avLst/>
          </a:prstGeom>
          <a:ln>
            <a:solidFill>
              <a:schemeClr val="tx1"/>
            </a:solidFill>
          </a:ln>
        </p:spPr>
      </p:pic>
    </p:spTree>
    <p:extLst>
      <p:ext uri="{BB962C8B-B14F-4D97-AF65-F5344CB8AC3E}">
        <p14:creationId xmlns:p14="http://schemas.microsoft.com/office/powerpoint/2010/main" val="97589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compute services</a:t>
            </a:r>
          </a:p>
        </p:txBody>
      </p:sp>
      <p:pic>
        <p:nvPicPr>
          <p:cNvPr id="5" name="Picture 4" descr="Icon representing Azure VMs">
            <a:extLst>
              <a:ext uri="{FF2B5EF4-FFF2-40B4-BE49-F238E27FC236}">
                <a16:creationId xmlns:a16="http://schemas.microsoft.com/office/drawing/2014/main" id="{453E834D-86DF-4262-B2ED-5B5BB94C774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039" y="1590484"/>
            <a:ext cx="757112" cy="757112"/>
          </a:xfrm>
          <a:prstGeom prst="rect">
            <a:avLst/>
          </a:prstGeom>
        </p:spPr>
      </p:pic>
      <p:pic>
        <p:nvPicPr>
          <p:cNvPr id="7" name="Picture 6" descr="Icon representing VM scale sets">
            <a:extLst>
              <a:ext uri="{FF2B5EF4-FFF2-40B4-BE49-F238E27FC236}">
                <a16:creationId xmlns:a16="http://schemas.microsoft.com/office/drawing/2014/main" id="{3827857E-4070-44A9-8325-C3CCC9B3856C}"/>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93" y="2712132"/>
            <a:ext cx="1007106" cy="879084"/>
          </a:xfrm>
          <a:prstGeom prst="rect">
            <a:avLst/>
          </a:prstGeom>
        </p:spPr>
      </p:pic>
      <p:pic>
        <p:nvPicPr>
          <p:cNvPr id="8" name="Picture 7" descr="Icon representing App services">
            <a:extLst>
              <a:ext uri="{FF2B5EF4-FFF2-40B4-BE49-F238E27FC236}">
                <a16:creationId xmlns:a16="http://schemas.microsoft.com/office/drawing/2014/main" id="{B28B6CEF-45B0-42BD-8B8F-BFE3FA0BCF6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507" y="3955752"/>
            <a:ext cx="853644" cy="812800"/>
          </a:xfrm>
          <a:prstGeom prst="rect">
            <a:avLst/>
          </a:prstGeom>
        </p:spPr>
      </p:pic>
      <p:pic>
        <p:nvPicPr>
          <p:cNvPr id="9" name="Picture 8" descr="Icon representing Functions">
            <a:extLst>
              <a:ext uri="{FF2B5EF4-FFF2-40B4-BE49-F238E27FC236}">
                <a16:creationId xmlns:a16="http://schemas.microsoft.com/office/drawing/2014/main" id="{C30AB9B5-A623-43FC-A035-3E82016A41EA}"/>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045" y="5133088"/>
            <a:ext cx="890106" cy="890106"/>
          </a:xfrm>
          <a:prstGeom prst="rect">
            <a:avLst/>
          </a:prstGeom>
        </p:spPr>
      </p:pic>
      <p:graphicFrame>
        <p:nvGraphicFramePr>
          <p:cNvPr id="2" name="Table 3">
            <a:extLst>
              <a:ext uri="{FF2B5EF4-FFF2-40B4-BE49-F238E27FC236}">
                <a16:creationId xmlns:a16="http://schemas.microsoft.com/office/drawing/2014/main" id="{E8FFA602-6E47-493D-895E-476F28FD480B}"/>
              </a:ext>
            </a:extLst>
          </p:cNvPr>
          <p:cNvGraphicFramePr>
            <a:graphicFrameLocks noGrp="1"/>
          </p:cNvGraphicFramePr>
          <p:nvPr>
            <p:extLst>
              <p:ext uri="{D42A27DB-BD31-4B8C-83A1-F6EECF244321}">
                <p14:modId xmlns:p14="http://schemas.microsoft.com/office/powerpoint/2010/main" val="654804531"/>
              </p:ext>
            </p:extLst>
          </p:nvPr>
        </p:nvGraphicFramePr>
        <p:xfrm>
          <a:off x="2100833" y="1470085"/>
          <a:ext cx="8467725" cy="4588503"/>
        </p:xfrm>
        <a:graphic>
          <a:graphicData uri="http://schemas.openxmlformats.org/drawingml/2006/table">
            <a:tbl>
              <a:tblPr firstRow="1" bandRow="1">
                <a:tableStyleId>{073A0DAA-6AF3-43AB-8588-CEC1D06C72B9}</a:tableStyleId>
              </a:tblPr>
              <a:tblGrid>
                <a:gridCol w="8467725">
                  <a:extLst>
                    <a:ext uri="{9D8B030D-6E8A-4147-A177-3AD203B41FA5}">
                      <a16:colId xmlns:a16="http://schemas.microsoft.com/office/drawing/2014/main" val="3050068675"/>
                    </a:ext>
                  </a:extLst>
                </a:gridCol>
              </a:tblGrid>
              <a:tr h="122549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b="1" dirty="0">
                          <a:solidFill>
                            <a:schemeClr val="tx1"/>
                          </a:solidFill>
                        </a:rPr>
                        <a:t>Azure VMs </a:t>
                      </a:r>
                      <a:r>
                        <a:rPr lang="en-IE" dirty="0">
                          <a:solidFill>
                            <a:schemeClr val="tx1"/>
                          </a:solidFill>
                        </a:rPr>
                        <a:t>use Infrastructure as a Service (IaaS) to provide computing power in the cloud.</a:t>
                      </a:r>
                      <a:endParaRPr lang="en-US" dirty="0">
                        <a:solidFill>
                          <a:schemeClr val="tx1"/>
                        </a:solidFill>
                      </a:endParaRPr>
                    </a:p>
                  </a:txBody>
                  <a:tcPr>
                    <a:noFill/>
                  </a:tcPr>
                </a:tc>
                <a:extLst>
                  <a:ext uri="{0D108BD9-81ED-4DB2-BD59-A6C34878D82A}">
                    <a16:rowId xmlns:a16="http://schemas.microsoft.com/office/drawing/2014/main" val="3443976540"/>
                  </a:ext>
                </a:extLst>
              </a:tr>
              <a:tr h="1143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VM scale sets </a:t>
                      </a:r>
                      <a:r>
                        <a:rPr lang="en-US" dirty="0"/>
                        <a:t>are designed for automatic scaling of identical VMs.</a:t>
                      </a:r>
                    </a:p>
                  </a:txBody>
                  <a:tcPr>
                    <a:noFill/>
                  </a:tcPr>
                </a:tc>
                <a:extLst>
                  <a:ext uri="{0D108BD9-81ED-4DB2-BD59-A6C34878D82A}">
                    <a16:rowId xmlns:a16="http://schemas.microsoft.com/office/drawing/2014/main" val="643398423"/>
                  </a:ext>
                </a:extLst>
              </a:tr>
              <a:tr h="11906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App services </a:t>
                      </a:r>
                      <a:r>
                        <a:rPr lang="en-US" dirty="0"/>
                        <a:t>is a Platform as a Service (PaaS) offering to </a:t>
                      </a:r>
                      <a:r>
                        <a:rPr lang="en-IE" dirty="0"/>
                        <a:t>build, deploy, and scale enterprise-grade web, mobile, and API apps. </a:t>
                      </a:r>
                      <a:endParaRPr lang="en-US" dirty="0"/>
                    </a:p>
                  </a:txBody>
                  <a:tcPr>
                    <a:noFill/>
                  </a:tcPr>
                </a:tc>
                <a:extLst>
                  <a:ext uri="{0D108BD9-81ED-4DB2-BD59-A6C34878D82A}">
                    <a16:rowId xmlns:a16="http://schemas.microsoft.com/office/drawing/2014/main" val="1448266696"/>
                  </a:ext>
                </a:extLst>
              </a:tr>
              <a:tr h="102938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Functions </a:t>
                      </a:r>
                      <a:r>
                        <a:rPr lang="en-US" dirty="0"/>
                        <a:t>perform compute actions based on an event.</a:t>
                      </a:r>
                    </a:p>
                  </a:txBody>
                  <a:tcPr>
                    <a:noFill/>
                  </a:tcPr>
                </a:tc>
                <a:extLst>
                  <a:ext uri="{0D108BD9-81ED-4DB2-BD59-A6C34878D82A}">
                    <a16:rowId xmlns:a16="http://schemas.microsoft.com/office/drawing/2014/main" val="898810048"/>
                  </a:ext>
                </a:extLst>
              </a:tr>
            </a:tbl>
          </a:graphicData>
        </a:graphic>
      </p:graphicFrame>
    </p:spTree>
    <p:extLst>
      <p:ext uri="{BB962C8B-B14F-4D97-AF65-F5344CB8AC3E}">
        <p14:creationId xmlns:p14="http://schemas.microsoft.com/office/powerpoint/2010/main" val="13606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200" y="2425780"/>
            <a:ext cx="4572000" cy="1107996"/>
          </a:xfrm>
        </p:spPr>
        <p:txBody>
          <a:bodyPr/>
          <a:lstStyle/>
          <a:p>
            <a:r>
              <a:rPr lang="en-US" dirty="0"/>
              <a:t>Walkthrough – Create a Virtual Machine</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846659"/>
          </a:xfrm>
        </p:spPr>
        <p:txBody>
          <a:bodyPr/>
          <a:lstStyle/>
          <a:p>
            <a:pPr marL="233362"/>
            <a:r>
              <a:rPr lang="en-US" dirty="0"/>
              <a:t>Create a virtual machine in the Azure Portal, connect to the virtual machine, install the web server role and test. </a:t>
            </a:r>
          </a:p>
          <a:p>
            <a:pPr marL="747712" indent="-514350">
              <a:buAutoNum type="arabicPeriod"/>
            </a:pPr>
            <a:r>
              <a:rPr lang="en-US" dirty="0">
                <a:latin typeface="Segoe UI Semilight" panose="020B0402040204020203" pitchFamily="34" charset="0"/>
                <a:cs typeface="Segoe UI Semilight" panose="020B0402040204020203" pitchFamily="34" charset="0"/>
              </a:rPr>
              <a:t>Create the virtual machine.</a:t>
            </a:r>
          </a:p>
          <a:p>
            <a:pPr marL="747712" indent="-514350">
              <a:buAutoNum type="arabicPeriod"/>
            </a:pPr>
            <a:r>
              <a:rPr lang="en-US" dirty="0">
                <a:latin typeface="Segoe UI Semilight" panose="020B0402040204020203" pitchFamily="34" charset="0"/>
                <a:cs typeface="Segoe UI Semilight" panose="020B0402040204020203" pitchFamily="34" charset="0"/>
              </a:rPr>
              <a:t>Connect to the virtual machine.</a:t>
            </a:r>
          </a:p>
          <a:p>
            <a:pPr marL="747712" indent="-514350">
              <a:buFont typeface="+mj-lt"/>
              <a:buAutoNum type="arabicPeriod"/>
            </a:pPr>
            <a:r>
              <a:rPr lang="en-US" dirty="0">
                <a:latin typeface="Segoe UI Semilight" panose="020B0402040204020203" pitchFamily="34" charset="0"/>
                <a:cs typeface="Segoe UI Semilight" panose="020B0402040204020203" pitchFamily="34" charset="0"/>
              </a:rPr>
              <a:t>Install the web server role and test.</a:t>
            </a:r>
            <a:endParaRPr lang="en-US" dirty="0"/>
          </a:p>
        </p:txBody>
      </p:sp>
    </p:spTree>
    <p:extLst>
      <p:ext uri="{BB962C8B-B14F-4D97-AF65-F5344CB8AC3E}">
        <p14:creationId xmlns:p14="http://schemas.microsoft.com/office/powerpoint/2010/main" val="8804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131694"/>
            <a:ext cx="9384447" cy="5431487"/>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Azure Architectural Components</a:t>
            </a:r>
          </a:p>
          <a:p>
            <a:pPr marL="560241" lvl="1" indent="-336145">
              <a:buFont typeface="Arial" panose="020B0604020202020204" pitchFamily="34" charset="0"/>
              <a:buChar char="•"/>
            </a:pPr>
            <a:r>
              <a:rPr lang="en-US" dirty="0"/>
              <a:t>Regions and geographies</a:t>
            </a:r>
          </a:p>
          <a:p>
            <a:pPr marL="560241" lvl="1" indent="-336145">
              <a:buFont typeface="Arial" panose="020B0604020202020204" pitchFamily="34" charset="0"/>
              <a:buChar char="•"/>
            </a:pPr>
            <a:r>
              <a:rPr lang="en-US" dirty="0"/>
              <a:t>Availability and Resource</a:t>
            </a:r>
          </a:p>
          <a:p>
            <a:pPr marL="560241" lvl="1" indent="-336145">
              <a:buFont typeface="Arial" panose="020B0604020202020204" pitchFamily="34" charset="0"/>
              <a:buChar char="•"/>
            </a:pPr>
            <a:endParaRPr lang="en-US" dirty="0"/>
          </a:p>
          <a:p>
            <a:pPr>
              <a:lnSpc>
                <a:spcPct val="100000"/>
              </a:lnSpc>
              <a:buFont typeface="Wingdings" panose="05000000000000000000" pitchFamily="2" charset="2"/>
              <a:buChar char="§"/>
            </a:pPr>
            <a:r>
              <a:rPr lang="en-US" dirty="0"/>
              <a:t>Core Azure Services</a:t>
            </a:r>
          </a:p>
          <a:p>
            <a:pPr marL="560241" lvl="1" indent="-336145">
              <a:buFont typeface="Arial" panose="020B0604020202020204" pitchFamily="34" charset="0"/>
              <a:buChar char="•"/>
            </a:pPr>
            <a:r>
              <a:rPr lang="en-US" dirty="0"/>
              <a:t>Virtual Machines</a:t>
            </a:r>
          </a:p>
          <a:p>
            <a:pPr marL="560241" lvl="1" indent="-336145">
              <a:buFont typeface="Arial" panose="020B0604020202020204" pitchFamily="34" charset="0"/>
              <a:buChar char="•"/>
            </a:pPr>
            <a:r>
              <a:rPr lang="en-US" dirty="0"/>
              <a:t>Networking</a:t>
            </a:r>
          </a:p>
          <a:p>
            <a:pPr marL="560241" lvl="1" indent="-336145">
              <a:buFont typeface="Arial" panose="020B0604020202020204" pitchFamily="34" charset="0"/>
              <a:buChar char="•"/>
            </a:pPr>
            <a:r>
              <a:rPr lang="en-US" dirty="0"/>
              <a:t>Storing Data</a:t>
            </a:r>
          </a:p>
          <a:p>
            <a:pPr marL="560241" lvl="1" indent="-336145">
              <a:buFont typeface="Arial" panose="020B0604020202020204" pitchFamily="34" charset="0"/>
              <a:buChar char="•"/>
            </a:pPr>
            <a:endParaRPr lang="en-US" dirty="0"/>
          </a:p>
          <a:p>
            <a:pPr>
              <a:lnSpc>
                <a:spcPct val="100000"/>
              </a:lnSpc>
              <a:buFont typeface="Wingdings" panose="05000000000000000000" pitchFamily="2" charset="2"/>
              <a:buChar char="§"/>
            </a:pPr>
            <a:r>
              <a:rPr lang="en-US" dirty="0"/>
              <a:t>Azure Solutions</a:t>
            </a:r>
          </a:p>
          <a:p>
            <a:pPr marL="560241" lvl="1" indent="-336145">
              <a:buFont typeface="Arial" panose="020B0604020202020204" pitchFamily="34" charset="0"/>
              <a:buChar char="•"/>
            </a:pPr>
            <a:r>
              <a:rPr lang="en-US" dirty="0"/>
              <a:t>IoT, AI, and Data Analytics</a:t>
            </a:r>
          </a:p>
          <a:p>
            <a:pPr marL="560241" lvl="1" indent="-336145">
              <a:buFont typeface="Arial" panose="020B0604020202020204" pitchFamily="34" charset="0"/>
              <a:buChar char="•"/>
            </a:pPr>
            <a:r>
              <a:rPr lang="en-US" dirty="0"/>
              <a:t>DevOps, Serverless, and App Services</a:t>
            </a:r>
          </a:p>
          <a:p>
            <a:pPr>
              <a:lnSpc>
                <a:spcPct val="100000"/>
              </a:lnSpc>
              <a:buFont typeface="Wingdings" panose="05000000000000000000" pitchFamily="2" charset="2"/>
              <a:buChar char="§"/>
            </a:pPr>
            <a:endParaRPr lang="en-US" dirty="0"/>
          </a:p>
          <a:p>
            <a:pPr>
              <a:lnSpc>
                <a:spcPct val="100000"/>
              </a:lnSpc>
              <a:buFont typeface="Wingdings" panose="05000000000000000000" pitchFamily="2" charset="2"/>
              <a:buChar char="§"/>
            </a:pPr>
            <a:r>
              <a:rPr lang="en-US" dirty="0"/>
              <a:t>Azure Management</a:t>
            </a:r>
          </a:p>
          <a:p>
            <a:pPr marL="560241" lvl="1" indent="-336145">
              <a:buFont typeface="Arial" panose="020B0604020202020204" pitchFamily="34" charset="0"/>
              <a:buChar char="•"/>
            </a:pPr>
            <a:r>
              <a:rPr lang="en-US" dirty="0"/>
              <a:t>Azure Advisor</a:t>
            </a:r>
          </a:p>
          <a:p>
            <a:pPr marL="560241" lvl="1" indent="-336145">
              <a:buFont typeface="Arial" panose="020B0604020202020204" pitchFamily="34" charset="0"/>
              <a:buChar char="•"/>
            </a:pPr>
            <a:r>
              <a:rPr lang="en-US" dirty="0"/>
              <a:t>PowerShell, CLI, and resource templates</a:t>
            </a:r>
          </a:p>
        </p:txBody>
      </p:sp>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378" y="2495085"/>
            <a:ext cx="7297625" cy="4348327"/>
          </a:xfrm>
          <a:prstGeom prst="rect">
            <a:avLst/>
          </a:prstGeom>
        </p:spPr>
      </p:pic>
    </p:spTree>
    <p:extLst>
      <p:ext uri="{BB962C8B-B14F-4D97-AF65-F5344CB8AC3E}">
        <p14:creationId xmlns:p14="http://schemas.microsoft.com/office/powerpoint/2010/main" val="36947448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Container services</a:t>
            </a:r>
          </a:p>
        </p:txBody>
      </p:sp>
      <p:sp>
        <p:nvSpPr>
          <p:cNvPr id="6" name="Text Placeholder 5"/>
          <p:cNvSpPr>
            <a:spLocks noGrp="1"/>
          </p:cNvSpPr>
          <p:nvPr>
            <p:ph type="body" sz="quarter" idx="10"/>
          </p:nvPr>
        </p:nvSpPr>
        <p:spPr>
          <a:xfrm>
            <a:off x="586390" y="1434370"/>
            <a:ext cx="11018520" cy="908839"/>
          </a:xfrm>
        </p:spPr>
        <p:txBody>
          <a:bodyPr/>
          <a:lstStyle/>
          <a:p>
            <a:r>
              <a:rPr lang="en-IE" i="1" dirty="0"/>
              <a:t>Containers</a:t>
            </a:r>
            <a:r>
              <a:rPr lang="en-IE" dirty="0"/>
              <a:t> are a virtualization environment where you do not manage an operating system. </a:t>
            </a:r>
          </a:p>
        </p:txBody>
      </p:sp>
      <p:sp>
        <p:nvSpPr>
          <p:cNvPr id="4" name="Text Placeholder 5">
            <a:extLst>
              <a:ext uri="{FF2B5EF4-FFF2-40B4-BE49-F238E27FC236}">
                <a16:creationId xmlns:a16="http://schemas.microsoft.com/office/drawing/2014/main" id="{CC3EB775-F83E-4AAC-8717-BFDED75EB77C}"/>
              </a:ext>
            </a:extLst>
          </p:cNvPr>
          <p:cNvSpPr txBox="1">
            <a:spLocks/>
          </p:cNvSpPr>
          <p:nvPr/>
        </p:nvSpPr>
        <p:spPr>
          <a:xfrm>
            <a:off x="1960338" y="3618788"/>
            <a:ext cx="9644572"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b="1" dirty="0"/>
              <a:t>Azure Container Instances</a:t>
            </a:r>
            <a:r>
              <a:rPr lang="en-IE" dirty="0"/>
              <a:t>: A PaaS offering that allows you to upload your containers, which it then will run for you.</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US" b="1" dirty="0"/>
              <a:t>Azure Kubernetes Service</a:t>
            </a:r>
            <a:r>
              <a:rPr lang="en-US" dirty="0"/>
              <a:t>: A container orchestrator service for managing large numbers of containers.</a:t>
            </a:r>
          </a:p>
        </p:txBody>
      </p:sp>
      <p:pic>
        <p:nvPicPr>
          <p:cNvPr id="5" name="Picture 4" descr="Icon representing Azure Kubernetes Service">
            <a:extLst>
              <a:ext uri="{FF2B5EF4-FFF2-40B4-BE49-F238E27FC236}">
                <a16:creationId xmlns:a16="http://schemas.microsoft.com/office/drawing/2014/main" id="{F129C648-7909-405C-94F8-94833DAF97CE}"/>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81" y="4964366"/>
            <a:ext cx="1319398" cy="981213"/>
          </a:xfrm>
          <a:prstGeom prst="rect">
            <a:avLst/>
          </a:prstGeom>
        </p:spPr>
      </p:pic>
      <p:pic>
        <p:nvPicPr>
          <p:cNvPr id="7" name="Picture 6" descr="Icon representing Azure Container Instances">
            <a:extLst>
              <a:ext uri="{FF2B5EF4-FFF2-40B4-BE49-F238E27FC236}">
                <a16:creationId xmlns:a16="http://schemas.microsoft.com/office/drawing/2014/main" id="{72F1312C-D804-4C7C-8E8F-4840032DE05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805" y="3574653"/>
            <a:ext cx="1686533" cy="987433"/>
          </a:xfrm>
          <a:prstGeom prst="rect">
            <a:avLst/>
          </a:prstGeom>
        </p:spPr>
      </p:pic>
    </p:spTree>
    <p:extLst>
      <p:ext uri="{BB962C8B-B14F-4D97-AF65-F5344CB8AC3E}">
        <p14:creationId xmlns:p14="http://schemas.microsoft.com/office/powerpoint/2010/main" val="177719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200" y="2037982"/>
            <a:ext cx="4572000" cy="1495794"/>
          </a:xfrm>
        </p:spPr>
        <p:txBody>
          <a:bodyPr/>
          <a:lstStyle/>
          <a:p>
            <a:r>
              <a:rPr lang="en-US" dirty="0"/>
              <a:t>Walkthrough – Deploy Azure Container Instances</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538883"/>
          </a:xfrm>
        </p:spPr>
        <p:txBody>
          <a:bodyPr/>
          <a:lstStyle/>
          <a:p>
            <a:pPr marL="233362">
              <a:tabLst>
                <a:tab pos="515938" algn="l"/>
              </a:tabLst>
            </a:pPr>
            <a:r>
              <a:rPr lang="en-US" dirty="0"/>
              <a:t>Using the Azure Portal create, configure, and deploy a Docker container to an Azure Container Instance. The container will deploy a Hello HTML page. </a:t>
            </a:r>
            <a:endParaRPr lang="en-US" dirty="0">
              <a:latin typeface="Segoe UI Semilight" panose="020B0402040204020203" pitchFamily="34" charset="0"/>
              <a:cs typeface="Segoe UI Semilight" panose="020B0402040204020203" pitchFamily="34" charset="0"/>
            </a:endParaRP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Create a container instance.</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Deploy the container and test.</a:t>
            </a:r>
          </a:p>
        </p:txBody>
      </p:sp>
    </p:spTree>
    <p:extLst>
      <p:ext uri="{BB962C8B-B14F-4D97-AF65-F5344CB8AC3E}">
        <p14:creationId xmlns:p14="http://schemas.microsoft.com/office/powerpoint/2010/main" val="4172264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network services</a:t>
            </a:r>
          </a:p>
        </p:txBody>
      </p:sp>
      <p:graphicFrame>
        <p:nvGraphicFramePr>
          <p:cNvPr id="2" name="Table 2">
            <a:extLst>
              <a:ext uri="{FF2B5EF4-FFF2-40B4-BE49-F238E27FC236}">
                <a16:creationId xmlns:a16="http://schemas.microsoft.com/office/drawing/2014/main" id="{56653EC7-C3A7-4C97-A715-8EC5EE1C9CC9}"/>
              </a:ext>
            </a:extLst>
          </p:cNvPr>
          <p:cNvGraphicFramePr>
            <a:graphicFrameLocks noGrp="1"/>
          </p:cNvGraphicFramePr>
          <p:nvPr>
            <p:extLst>
              <p:ext uri="{D42A27DB-BD31-4B8C-83A1-F6EECF244321}">
                <p14:modId xmlns:p14="http://schemas.microsoft.com/office/powerpoint/2010/main" val="3346144743"/>
              </p:ext>
            </p:extLst>
          </p:nvPr>
        </p:nvGraphicFramePr>
        <p:xfrm>
          <a:off x="952500" y="1370200"/>
          <a:ext cx="10435936" cy="4970866"/>
        </p:xfrm>
        <a:graphic>
          <a:graphicData uri="http://schemas.openxmlformats.org/drawingml/2006/table">
            <a:tbl>
              <a:tblPr firstRow="1" bandRow="1">
                <a:tableStyleId>{5C22544A-7EE6-4342-B048-85BDC9FD1C3A}</a:tableStyleId>
              </a:tblPr>
              <a:tblGrid>
                <a:gridCol w="2234393">
                  <a:extLst>
                    <a:ext uri="{9D8B030D-6E8A-4147-A177-3AD203B41FA5}">
                      <a16:colId xmlns:a16="http://schemas.microsoft.com/office/drawing/2014/main" val="4277476563"/>
                    </a:ext>
                  </a:extLst>
                </a:gridCol>
                <a:gridCol w="8201543">
                  <a:extLst>
                    <a:ext uri="{9D8B030D-6E8A-4147-A177-3AD203B41FA5}">
                      <a16:colId xmlns:a16="http://schemas.microsoft.com/office/drawing/2014/main" val="3002182074"/>
                    </a:ext>
                  </a:extLst>
                </a:gridCol>
              </a:tblGrid>
              <a:tr h="842774">
                <a:tc>
                  <a:txBody>
                    <a:bodyPr/>
                    <a:lstStyle/>
                    <a:p>
                      <a:endParaRPr lang="en-US"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b="1" dirty="0">
                          <a:solidFill>
                            <a:schemeClr val="tx1"/>
                          </a:solidFill>
                        </a:rPr>
                        <a:t>Azure Virtual Network </a:t>
                      </a:r>
                      <a:r>
                        <a:rPr lang="en-IE" b="0" dirty="0">
                          <a:solidFill>
                            <a:schemeClr val="tx1"/>
                          </a:solidFill>
                        </a:rPr>
                        <a:t>provides secure communication between Azure resources.</a:t>
                      </a:r>
                      <a:endParaRPr lang="en-US" b="0" dirty="0">
                        <a:solidFill>
                          <a:schemeClr val="tx1"/>
                        </a:solidFill>
                      </a:endParaRPr>
                    </a:p>
                  </a:txBody>
                  <a:tcPr/>
                </a:tc>
                <a:extLst>
                  <a:ext uri="{0D108BD9-81ED-4DB2-BD59-A6C34878D82A}">
                    <a16:rowId xmlns:a16="http://schemas.microsoft.com/office/drawing/2014/main" val="1785243542"/>
                  </a:ext>
                </a:extLst>
              </a:tr>
              <a:tr h="1095106">
                <a:tc>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Azure Load Balancer </a:t>
                      </a:r>
                      <a:r>
                        <a:rPr lang="en-US" b="0" dirty="0"/>
                        <a:t>a</a:t>
                      </a:r>
                      <a:r>
                        <a:rPr lang="en-US" dirty="0"/>
                        <a:t>utomatically scales to create highly-available access to applications or resources.</a:t>
                      </a:r>
                    </a:p>
                  </a:txBody>
                  <a:tcPr/>
                </a:tc>
                <a:extLst>
                  <a:ext uri="{0D108BD9-81ED-4DB2-BD59-A6C34878D82A}">
                    <a16:rowId xmlns:a16="http://schemas.microsoft.com/office/drawing/2014/main" val="3522288263"/>
                  </a:ext>
                </a:extLst>
              </a:tr>
              <a:tr h="1095106">
                <a:tc>
                  <a:txBody>
                    <a:bodyPr/>
                    <a:lstStyle/>
                    <a:p>
                      <a:endParaRPr lang="en-US"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VPN Gateway</a:t>
                      </a:r>
                      <a:r>
                        <a:rPr lang="en-US" dirty="0"/>
                        <a:t> is a platform managed scalable and highly available application delivery controller. </a:t>
                      </a:r>
                    </a:p>
                  </a:txBody>
                  <a:tcPr/>
                </a:tc>
                <a:extLst>
                  <a:ext uri="{0D108BD9-81ED-4DB2-BD59-A6C34878D82A}">
                    <a16:rowId xmlns:a16="http://schemas.microsoft.com/office/drawing/2014/main" val="445325483"/>
                  </a:ext>
                </a:extLst>
              </a:tr>
              <a:tr h="842774">
                <a:tc>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Azure Application Gateway p</a:t>
                      </a:r>
                      <a:r>
                        <a:rPr lang="en-US" dirty="0"/>
                        <a:t>rovides for the management of traffic to web applications.</a:t>
                      </a:r>
                    </a:p>
                  </a:txBody>
                  <a:tcPr/>
                </a:tc>
                <a:extLst>
                  <a:ext uri="{0D108BD9-81ED-4DB2-BD59-A6C34878D82A}">
                    <a16:rowId xmlns:a16="http://schemas.microsoft.com/office/drawing/2014/main" val="3625465774"/>
                  </a:ext>
                </a:extLst>
              </a:tr>
              <a:tr h="1095106">
                <a:tc>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Content Delivery Network </a:t>
                      </a:r>
                      <a:r>
                        <a:rPr lang="en-US" dirty="0"/>
                        <a:t>provides a distributed network of servers that efficiently deliver web content in their local region.</a:t>
                      </a:r>
                    </a:p>
                  </a:txBody>
                  <a:tcPr/>
                </a:tc>
                <a:extLst>
                  <a:ext uri="{0D108BD9-81ED-4DB2-BD59-A6C34878D82A}">
                    <a16:rowId xmlns:a16="http://schemas.microsoft.com/office/drawing/2014/main" val="4184530798"/>
                  </a:ext>
                </a:extLst>
              </a:tr>
            </a:tbl>
          </a:graphicData>
        </a:graphic>
      </p:graphicFrame>
      <p:pic>
        <p:nvPicPr>
          <p:cNvPr id="5" name="Picture 4" descr="Icon representing VPN Gateway">
            <a:extLst>
              <a:ext uri="{FF2B5EF4-FFF2-40B4-BE49-F238E27FC236}">
                <a16:creationId xmlns:a16="http://schemas.microsoft.com/office/drawing/2014/main" id="{A30E7BF2-8943-45F9-BE64-A958A150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541" y="3485100"/>
            <a:ext cx="738871" cy="611082"/>
          </a:xfrm>
          <a:prstGeom prst="rect">
            <a:avLst/>
          </a:prstGeom>
        </p:spPr>
      </p:pic>
      <p:pic>
        <p:nvPicPr>
          <p:cNvPr id="7" name="Picture 6" descr="Icon representing Azure Load Balancer">
            <a:extLst>
              <a:ext uri="{FF2B5EF4-FFF2-40B4-BE49-F238E27FC236}">
                <a16:creationId xmlns:a16="http://schemas.microsoft.com/office/drawing/2014/main" id="{9BD81EA1-EAE0-4D49-A18E-63B5017D3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542" y="2541104"/>
            <a:ext cx="738870" cy="526256"/>
          </a:xfrm>
          <a:prstGeom prst="rect">
            <a:avLst/>
          </a:prstGeom>
        </p:spPr>
      </p:pic>
      <p:pic>
        <p:nvPicPr>
          <p:cNvPr id="8" name="Picture 7" descr="Icon representing Azure Virtual Network">
            <a:extLst>
              <a:ext uri="{FF2B5EF4-FFF2-40B4-BE49-F238E27FC236}">
                <a16:creationId xmlns:a16="http://schemas.microsoft.com/office/drawing/2014/main" id="{E82981D4-C8A0-4BA0-9E81-A003A720B7F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724778" y="1560559"/>
            <a:ext cx="738871" cy="429854"/>
          </a:xfrm>
          <a:prstGeom prst="rect">
            <a:avLst/>
          </a:prstGeom>
        </p:spPr>
      </p:pic>
      <p:pic>
        <p:nvPicPr>
          <p:cNvPr id="9" name="Picture 8" descr="Icon representing Azure Application Gateway">
            <a:extLst>
              <a:ext uri="{FF2B5EF4-FFF2-40B4-BE49-F238E27FC236}">
                <a16:creationId xmlns:a16="http://schemas.microsoft.com/office/drawing/2014/main" id="{8E448DB2-4526-4C73-9191-05024970E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4777" y="4604458"/>
            <a:ext cx="738871" cy="526257"/>
          </a:xfrm>
          <a:prstGeom prst="rect">
            <a:avLst/>
          </a:prstGeom>
        </p:spPr>
      </p:pic>
      <p:pic>
        <p:nvPicPr>
          <p:cNvPr id="10" name="Picture 9" descr="Icon representing Content Delivery Network">
            <a:extLst>
              <a:ext uri="{FF2B5EF4-FFF2-40B4-BE49-F238E27FC236}">
                <a16:creationId xmlns:a16="http://schemas.microsoft.com/office/drawing/2014/main" id="{349E985B-700F-48A8-91C6-1B890B8454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4777" y="5487800"/>
            <a:ext cx="733057" cy="587003"/>
          </a:xfrm>
          <a:prstGeom prst="rect">
            <a:avLst/>
          </a:prstGeom>
        </p:spPr>
      </p:pic>
    </p:spTree>
    <p:extLst>
      <p:ext uri="{BB962C8B-B14F-4D97-AF65-F5344CB8AC3E}">
        <p14:creationId xmlns:p14="http://schemas.microsoft.com/office/powerpoint/2010/main" val="182964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200" y="2536580"/>
            <a:ext cx="4572000" cy="997196"/>
          </a:xfrm>
        </p:spPr>
        <p:txBody>
          <a:bodyPr/>
          <a:lstStyle/>
          <a:p>
            <a:r>
              <a:rPr lang="en-US" dirty="0"/>
              <a:t>Walkthrough – </a:t>
            </a:r>
            <a:r>
              <a:rPr lang="en-IE" dirty="0"/>
              <a:t>Create a virtual network</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538883"/>
          </a:xfrm>
        </p:spPr>
        <p:txBody>
          <a:bodyPr/>
          <a:lstStyle/>
          <a:p>
            <a:pPr marL="233362" indent="0">
              <a:buNone/>
              <a:tabLst>
                <a:tab pos="515938" algn="l"/>
              </a:tabLst>
            </a:pPr>
            <a:r>
              <a:rPr lang="en-US" dirty="0">
                <a:latin typeface="Segoe UI Semilight" panose="020B0402040204020203" pitchFamily="34" charset="0"/>
                <a:cs typeface="Segoe UI Semilight" panose="020B0402040204020203" pitchFamily="34" charset="0"/>
              </a:rPr>
              <a:t>Create a virtual network with two virtual machines and then test connection between the machines.</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Create a virtual network.</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Create two virtual machines.</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Test the connection.</a:t>
            </a:r>
          </a:p>
        </p:txBody>
      </p:sp>
    </p:spTree>
    <p:extLst>
      <p:ext uri="{BB962C8B-B14F-4D97-AF65-F5344CB8AC3E}">
        <p14:creationId xmlns:p14="http://schemas.microsoft.com/office/powerpoint/2010/main" val="72325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444041" y="547937"/>
            <a:ext cx="11303917" cy="813819"/>
          </a:xfrm>
        </p:spPr>
        <p:txBody>
          <a:bodyPr/>
          <a:lstStyle/>
          <a:p>
            <a:r>
              <a:rPr lang="en-US" noProof="0" dirty="0"/>
              <a:t>Define Azure data categories</a:t>
            </a:r>
          </a:p>
        </p:txBody>
      </p:sp>
      <p:graphicFrame>
        <p:nvGraphicFramePr>
          <p:cNvPr id="2" name="Table 1"/>
          <p:cNvGraphicFramePr>
            <a:graphicFrameLocks noGrp="1"/>
          </p:cNvGraphicFramePr>
          <p:nvPr>
            <p:extLst>
              <p:ext uri="{D42A27DB-BD31-4B8C-83A1-F6EECF244321}">
                <p14:modId xmlns:p14="http://schemas.microsoft.com/office/powerpoint/2010/main" val="3561605160"/>
              </p:ext>
            </p:extLst>
          </p:nvPr>
        </p:nvGraphicFramePr>
        <p:xfrm>
          <a:off x="588263" y="1319725"/>
          <a:ext cx="10800000" cy="4937760"/>
        </p:xfrm>
        <a:graphic>
          <a:graphicData uri="http://schemas.openxmlformats.org/drawingml/2006/table">
            <a:tbl>
              <a:tblPr firstRow="1" bandRow="1">
                <a:tableStyleId>{5C22544A-7EE6-4342-B048-85BDC9FD1C3A}</a:tableStyleId>
              </a:tblPr>
              <a:tblGrid>
                <a:gridCol w="2592323">
                  <a:extLst>
                    <a:ext uri="{9D8B030D-6E8A-4147-A177-3AD203B41FA5}">
                      <a16:colId xmlns:a16="http://schemas.microsoft.com/office/drawing/2014/main" val="1190778060"/>
                    </a:ext>
                  </a:extLst>
                </a:gridCol>
                <a:gridCol w="2708031">
                  <a:extLst>
                    <a:ext uri="{9D8B030D-6E8A-4147-A177-3AD203B41FA5}">
                      <a16:colId xmlns:a16="http://schemas.microsoft.com/office/drawing/2014/main" val="20000"/>
                    </a:ext>
                  </a:extLst>
                </a:gridCol>
                <a:gridCol w="2799646">
                  <a:extLst>
                    <a:ext uri="{9D8B030D-6E8A-4147-A177-3AD203B41FA5}">
                      <a16:colId xmlns:a16="http://schemas.microsoft.com/office/drawing/2014/main" val="20001"/>
                    </a:ext>
                  </a:extLst>
                </a:gridCol>
                <a:gridCol w="2700000">
                  <a:extLst>
                    <a:ext uri="{9D8B030D-6E8A-4147-A177-3AD203B41FA5}">
                      <a16:colId xmlns:a16="http://schemas.microsoft.com/office/drawing/2014/main" val="20002"/>
                    </a:ext>
                  </a:extLst>
                </a:gridCol>
              </a:tblGrid>
              <a:tr h="270915">
                <a:tc>
                  <a:txBody>
                    <a:bodyPr/>
                    <a:lstStyle/>
                    <a:p>
                      <a:pPr algn="ctr"/>
                      <a:endParaRPr lang="en-US" sz="20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dirty="0">
                          <a:solidFill>
                            <a:schemeClr val="accent4">
                              <a:lumMod val="75000"/>
                            </a:schemeClr>
                          </a:solidFill>
                        </a:rPr>
                        <a:t>Schema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dirty="0">
                          <a:solidFill>
                            <a:schemeClr val="accent4">
                              <a:lumMod val="75000"/>
                            </a:schemeClr>
                          </a:solidFill>
                        </a:rPr>
                        <a:t>Data relationships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dirty="0">
                          <a:solidFill>
                            <a:schemeClr val="accent4">
                              <a:lumMod val="75000"/>
                            </a:schemeClr>
                          </a:solidFill>
                        </a:rPr>
                        <a:t>Examples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55835">
                <a:tc>
                  <a:txBody>
                    <a:bodyPr/>
                    <a:lstStyle/>
                    <a:p>
                      <a:r>
                        <a:rPr lang="en-US" sz="2000" b="1" dirty="0"/>
                        <a:t>Structured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indent="0">
                        <a:buFont typeface="Arial" panose="020B0604020202020204" pitchFamily="34" charset="0"/>
                        <a:buNone/>
                      </a:pPr>
                      <a:r>
                        <a:rPr lang="en-US" sz="2000" dirty="0"/>
                        <a:t>Adheres to a schema, with the same data fields or properties.</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latin typeface="+mn-lt"/>
                          <a:ea typeface="+mn-ea"/>
                          <a:cs typeface="+mn-cs"/>
                        </a:rPr>
                        <a:t>Storable in relational database tables, with rows and columns.</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Sensor data and financial data.</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00745">
                <a:tc>
                  <a:txBody>
                    <a:bodyPr/>
                    <a:lstStyle/>
                    <a:p>
                      <a:r>
                        <a:rPr lang="en-US" sz="2000" b="1" kern="1200" dirty="0">
                          <a:solidFill>
                            <a:schemeClr val="dk1"/>
                          </a:solidFill>
                          <a:latin typeface="+mn-lt"/>
                          <a:ea typeface="+mn-ea"/>
                          <a:cs typeface="+mn-cs"/>
                        </a:rPr>
                        <a:t>Semi-structured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tc>
                  <a:txBody>
                    <a:bodyPr/>
                    <a:lstStyle/>
                    <a:p>
                      <a:pPr marL="0" indent="0">
                        <a:buFont typeface="Arial" panose="020B0604020202020204" pitchFamily="34" charset="0"/>
                        <a:buNone/>
                      </a:pPr>
                      <a:r>
                        <a:rPr lang="en-US" sz="2000" baseline="0" dirty="0"/>
                        <a:t>Has an ad hoc schema with less</a:t>
                      </a:r>
                      <a:r>
                        <a:rPr lang="en-US" sz="2000" dirty="0"/>
                        <a:t> organized fields and properties.</a:t>
                      </a:r>
                    </a:p>
                    <a:p>
                      <a:endParaRPr lang="en-US" sz="7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Non-relational or NoSQL data, not storable in tables, rows and column.</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Books, blogs, JSON, HTML documents.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354576">
                <a:tc>
                  <a:txBody>
                    <a:bodyPr/>
                    <a:lstStyle/>
                    <a:p>
                      <a:r>
                        <a:rPr lang="en-US" sz="2000" b="1" dirty="0"/>
                        <a:t>Unstructured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Has no designated schema or data structure.</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Non-relational or blob data,</a:t>
                      </a:r>
                      <a:r>
                        <a:rPr lang="en-US" sz="2000" baseline="0" dirty="0"/>
                        <a:t> with n</a:t>
                      </a:r>
                      <a:r>
                        <a:rPr lang="en-US" sz="2000" dirty="0"/>
                        <a:t>o restrictions on the kinds of data blobs contain.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PDFs, JPGs, videos.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9065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C5EBAE85-FD58-459B-8667-E8C7FDB1FA0F}"/>
              </a:ext>
            </a:extLst>
          </p:cNvPr>
          <p:cNvSpPr/>
          <p:nvPr/>
        </p:nvSpPr>
        <p:spPr bwMode="auto">
          <a:xfrm>
            <a:off x="284855" y="1243764"/>
            <a:ext cx="4692530" cy="714710"/>
          </a:xfrm>
          <a:prstGeom prst="rect">
            <a:avLst/>
          </a:prstGeom>
          <a:solidFill>
            <a:srgbClr val="E7EC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225">
              <a:lnSpc>
                <a:spcPct val="90000"/>
              </a:lnSpc>
            </a:pPr>
            <a:r>
              <a:rPr lang="en-US" sz="3200" b="1" kern="0" spc="-29" dirty="0">
                <a:ln w="3175">
                  <a:noFill/>
                </a:ln>
                <a:gradFill>
                  <a:gsLst>
                    <a:gs pos="83772">
                      <a:schemeClr val="tx1"/>
                    </a:gs>
                    <a:gs pos="42857">
                      <a:schemeClr val="tx1"/>
                    </a:gs>
                  </a:gsLst>
                  <a:lin ang="5400000" scaled="0"/>
                </a:gradFill>
                <a:cs typeface="Segoe UI Semilight" panose="020B0402040204020203" pitchFamily="34" charset="0"/>
              </a:rPr>
              <a:t>IaaS</a:t>
            </a:r>
          </a:p>
        </p:txBody>
      </p:sp>
      <p:sp>
        <p:nvSpPr>
          <p:cNvPr id="17" name="Title 16"/>
          <p:cNvSpPr>
            <a:spLocks noGrp="1"/>
          </p:cNvSpPr>
          <p:nvPr>
            <p:ph type="title"/>
          </p:nvPr>
        </p:nvSpPr>
        <p:spPr/>
        <p:txBody>
          <a:bodyPr/>
          <a:lstStyle/>
          <a:p>
            <a:r>
              <a:rPr lang="en-US" dirty="0"/>
              <a:t>Explore Azure storage services</a:t>
            </a:r>
          </a:p>
        </p:txBody>
      </p:sp>
      <p:sp>
        <p:nvSpPr>
          <p:cNvPr id="2" name="Table Placeholder 1">
            <a:extLst>
              <a:ext uri="{FF2B5EF4-FFF2-40B4-BE49-F238E27FC236}">
                <a16:creationId xmlns:a16="http://schemas.microsoft.com/office/drawing/2014/main" id="{84D146A6-2D75-4FB7-9882-8B97AF1C966D}"/>
              </a:ext>
            </a:extLst>
          </p:cNvPr>
          <p:cNvSpPr>
            <a:spLocks noGrp="1"/>
          </p:cNvSpPr>
          <p:nvPr>
            <p:ph type="tbl" sz="quarter" idx="10"/>
          </p:nvPr>
        </p:nvSpPr>
        <p:spPr/>
      </p:sp>
      <p:sp>
        <p:nvSpPr>
          <p:cNvPr id="49" name="Rectangle 48">
            <a:extLst>
              <a:ext uri="{FF2B5EF4-FFF2-40B4-BE49-F238E27FC236}">
                <a16:creationId xmlns:a16="http://schemas.microsoft.com/office/drawing/2014/main" id="{5720E858-5BB7-49FB-84CE-F8195787D4D6}"/>
              </a:ext>
            </a:extLst>
          </p:cNvPr>
          <p:cNvSpPr/>
          <p:nvPr/>
        </p:nvSpPr>
        <p:spPr bwMode="auto">
          <a:xfrm>
            <a:off x="2633786" y="2057400"/>
            <a:ext cx="2352092" cy="3555455"/>
          </a:xfrm>
          <a:prstGeom prst="rect">
            <a:avLst/>
          </a:prstGeom>
          <a:solidFill>
            <a:srgbClr val="E7ECF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1782" rIns="91440" bIns="131782" numCol="1" spcCol="0" rtlCol="0" fromWordArt="0" anchor="t" anchorCtr="0" forceAA="0" compatLnSpc="1">
            <a:prstTxWarp prst="textNoShape">
              <a:avLst/>
            </a:prstTxWarp>
            <a:noAutofit/>
          </a:bodyPr>
          <a:lstStyle/>
          <a:p>
            <a:pPr algn="ctr" defTabSz="839979" fontAlgn="base">
              <a:spcBef>
                <a:spcPct val="0"/>
              </a:spcBef>
              <a:spcAft>
                <a:spcPct val="0"/>
              </a:spcAft>
            </a:pPr>
            <a:r>
              <a:rPr lang="en-US" sz="2400" b="1" kern="0" spc="-29" dirty="0">
                <a:ln w="3175">
                  <a:noFill/>
                </a:ln>
                <a:solidFill>
                  <a:schemeClr val="tx1"/>
                </a:solidFill>
                <a:cs typeface="Segoe UI Semilight" panose="020B0402040204020203" pitchFamily="34" charset="0"/>
              </a:rPr>
              <a:t>Files</a:t>
            </a:r>
          </a:p>
        </p:txBody>
      </p:sp>
      <p:sp>
        <p:nvSpPr>
          <p:cNvPr id="50" name="Rectangle 49">
            <a:extLst>
              <a:ext uri="{FF2B5EF4-FFF2-40B4-BE49-F238E27FC236}">
                <a16:creationId xmlns:a16="http://schemas.microsoft.com/office/drawing/2014/main" id="{05499CF2-8B93-404D-B6FB-819583AE02D4}"/>
              </a:ext>
            </a:extLst>
          </p:cNvPr>
          <p:cNvSpPr/>
          <p:nvPr/>
        </p:nvSpPr>
        <p:spPr bwMode="auto">
          <a:xfrm>
            <a:off x="306590" y="2061436"/>
            <a:ext cx="2285883" cy="3555455"/>
          </a:xfrm>
          <a:prstGeom prst="rect">
            <a:avLst/>
          </a:prstGeom>
          <a:solidFill>
            <a:srgbClr val="E7ECF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1782" rIns="91440" bIns="131782" numCol="1" spcCol="0" rtlCol="0" fromWordArt="0" anchor="t" anchorCtr="0" forceAA="0" compatLnSpc="1">
            <a:prstTxWarp prst="textNoShape">
              <a:avLst/>
            </a:prstTxWarp>
            <a:noAutofit/>
          </a:bodyPr>
          <a:lstStyle/>
          <a:p>
            <a:pPr algn="ctr" defTabSz="839979" fontAlgn="base">
              <a:spcBef>
                <a:spcPct val="0"/>
              </a:spcBef>
              <a:spcAft>
                <a:spcPct val="0"/>
              </a:spcAft>
            </a:pPr>
            <a:r>
              <a:rPr lang="en-US" sz="2400" b="1" kern="0" spc="-29" dirty="0">
                <a:ln w="3175">
                  <a:noFill/>
                </a:ln>
                <a:solidFill>
                  <a:schemeClr val="tx1"/>
                </a:solidFill>
                <a:cs typeface="Segoe UI Semilight" panose="020B0402040204020203" pitchFamily="34" charset="0"/>
              </a:rPr>
              <a:t>Disks</a:t>
            </a:r>
          </a:p>
        </p:txBody>
      </p:sp>
      <p:sp>
        <p:nvSpPr>
          <p:cNvPr id="51" name="Rectangle 50">
            <a:extLst>
              <a:ext uri="{FF2B5EF4-FFF2-40B4-BE49-F238E27FC236}">
                <a16:creationId xmlns:a16="http://schemas.microsoft.com/office/drawing/2014/main" id="{C8821E0C-1FC4-4629-B4D3-8C04E4848369}"/>
              </a:ext>
            </a:extLst>
          </p:cNvPr>
          <p:cNvSpPr/>
          <p:nvPr/>
        </p:nvSpPr>
        <p:spPr bwMode="auto">
          <a:xfrm>
            <a:off x="306589" y="5711781"/>
            <a:ext cx="11660871" cy="85010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solidFill>
                  <a:schemeClr val="tx1"/>
                </a:solidFill>
                <a:ea typeface="Segoe UI" pitchFamily="34" charset="0"/>
                <a:cs typeface="Segoe UI" pitchFamily="34" charset="0"/>
              </a:rPr>
              <a:t>Built on an unified distributed storage system</a:t>
            </a:r>
          </a:p>
          <a:p>
            <a:pPr algn="ctr" defTabSz="839979" fontAlgn="base">
              <a:spcBef>
                <a:spcPct val="0"/>
              </a:spcBef>
              <a:spcAft>
                <a:spcPct val="0"/>
              </a:spcAft>
            </a:pPr>
            <a:r>
              <a:rPr lang="en-US" sz="1730" dirty="0">
                <a:solidFill>
                  <a:schemeClr val="tx1"/>
                </a:solidFill>
                <a:ea typeface="Segoe UI" pitchFamily="34" charset="0"/>
                <a:cs typeface="Segoe UI" pitchFamily="34" charset="0"/>
              </a:rPr>
              <a:t>Durability, Encryption at rest, Strongly consistent replication, fault tolerance, auto load-balancing</a:t>
            </a:r>
          </a:p>
        </p:txBody>
      </p:sp>
      <p:sp>
        <p:nvSpPr>
          <p:cNvPr id="63" name="Rectangle 62">
            <a:extLst>
              <a:ext uri="{FF2B5EF4-FFF2-40B4-BE49-F238E27FC236}">
                <a16:creationId xmlns:a16="http://schemas.microsoft.com/office/drawing/2014/main" id="{67288664-9597-400A-9537-578A206EC32E}"/>
              </a:ext>
            </a:extLst>
          </p:cNvPr>
          <p:cNvSpPr/>
          <p:nvPr/>
        </p:nvSpPr>
        <p:spPr bwMode="auto">
          <a:xfrm>
            <a:off x="5027187" y="2057400"/>
            <a:ext cx="2285883" cy="3555455"/>
          </a:xfrm>
          <a:prstGeom prst="rect">
            <a:avLst/>
          </a:prstGeom>
          <a:solidFill>
            <a:srgbClr val="CBD6E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1782" rIns="91440" bIns="131782" numCol="1" spcCol="0" rtlCol="0" fromWordArt="0" anchor="t" anchorCtr="0" forceAA="0" compatLnSpc="1">
            <a:prstTxWarp prst="textNoShape">
              <a:avLst/>
            </a:prstTxWarp>
            <a:noAutofit/>
          </a:bodyPr>
          <a:lstStyle/>
          <a:p>
            <a:pPr algn="ctr" defTabSz="839979" fontAlgn="base">
              <a:spcBef>
                <a:spcPct val="0"/>
              </a:spcBef>
              <a:spcAft>
                <a:spcPct val="0"/>
              </a:spcAft>
            </a:pPr>
            <a:r>
              <a:rPr lang="en-US" sz="2400" b="1" kern="0" spc="-29" dirty="0">
                <a:ln w="3175">
                  <a:noFill/>
                </a:ln>
                <a:solidFill>
                  <a:schemeClr val="tx1"/>
                </a:solidFill>
                <a:cs typeface="Segoe UI Semilight" panose="020B0402040204020203" pitchFamily="34" charset="0"/>
              </a:rPr>
              <a:t>Containers</a:t>
            </a:r>
          </a:p>
        </p:txBody>
      </p:sp>
      <p:sp>
        <p:nvSpPr>
          <p:cNvPr id="64" name="Rectangle 63">
            <a:extLst>
              <a:ext uri="{FF2B5EF4-FFF2-40B4-BE49-F238E27FC236}">
                <a16:creationId xmlns:a16="http://schemas.microsoft.com/office/drawing/2014/main" id="{05148D69-5D4A-4971-BDFD-7DECA49C4DEA}"/>
              </a:ext>
            </a:extLst>
          </p:cNvPr>
          <p:cNvSpPr/>
          <p:nvPr/>
        </p:nvSpPr>
        <p:spPr bwMode="auto">
          <a:xfrm>
            <a:off x="9681577" y="2057400"/>
            <a:ext cx="2285883" cy="3555455"/>
          </a:xfrm>
          <a:prstGeom prst="rect">
            <a:avLst/>
          </a:prstGeom>
          <a:solidFill>
            <a:srgbClr val="CBD6E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1782" rIns="91440" bIns="131782" numCol="1" spcCol="0" rtlCol="0" fromWordArt="0" anchor="t" anchorCtr="0" forceAA="0" compatLnSpc="1">
            <a:prstTxWarp prst="textNoShape">
              <a:avLst/>
            </a:prstTxWarp>
            <a:noAutofit/>
          </a:bodyPr>
          <a:lstStyle/>
          <a:p>
            <a:pPr algn="ctr" defTabSz="839979" fontAlgn="base">
              <a:spcBef>
                <a:spcPct val="0"/>
              </a:spcBef>
              <a:spcAft>
                <a:spcPct val="0"/>
              </a:spcAft>
            </a:pPr>
            <a:r>
              <a:rPr lang="en-US" sz="2400" b="1" kern="0" spc="-29" dirty="0">
                <a:ln w="3175">
                  <a:noFill/>
                </a:ln>
                <a:solidFill>
                  <a:schemeClr val="tx1"/>
                </a:solidFill>
                <a:cs typeface="Segoe UI Semilight" panose="020B0402040204020203" pitchFamily="34" charset="0"/>
              </a:rPr>
              <a:t>Queues</a:t>
            </a:r>
          </a:p>
          <a:p>
            <a:pPr marL="228600" indent="-228600" defTabSz="839979" fontAlgn="base">
              <a:spcBef>
                <a:spcPct val="0"/>
              </a:spcBef>
              <a:spcAft>
                <a:spcPct val="0"/>
              </a:spcAft>
              <a:buFont typeface="Arial" panose="020B0604020202020204" pitchFamily="34" charset="0"/>
              <a:buChar cha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CFA94F63-E979-4282-B154-171B1005C006}"/>
              </a:ext>
            </a:extLst>
          </p:cNvPr>
          <p:cNvSpPr/>
          <p:nvPr/>
        </p:nvSpPr>
        <p:spPr bwMode="auto">
          <a:xfrm>
            <a:off x="7354382" y="2057400"/>
            <a:ext cx="2285883" cy="3555455"/>
          </a:xfrm>
          <a:prstGeom prst="rect">
            <a:avLst/>
          </a:prstGeom>
          <a:solidFill>
            <a:srgbClr val="CBD6E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1782" rIns="91440" bIns="131782" numCol="1" spcCol="0" rtlCol="0" fromWordArt="0" anchor="t" anchorCtr="0" forceAA="0" compatLnSpc="1">
            <a:prstTxWarp prst="textNoShape">
              <a:avLst/>
            </a:prstTxWarp>
            <a:noAutofit/>
          </a:bodyPr>
          <a:lstStyle/>
          <a:p>
            <a:pPr algn="ctr" defTabSz="839979" fontAlgn="base">
              <a:spcBef>
                <a:spcPct val="0"/>
              </a:spcBef>
              <a:spcAft>
                <a:spcPct val="0"/>
              </a:spcAft>
            </a:pPr>
            <a:r>
              <a:rPr lang="en-US" sz="2400" b="1" kern="0" spc="-29" dirty="0">
                <a:ln w="3175">
                  <a:noFill/>
                </a:ln>
                <a:solidFill>
                  <a:schemeClr val="tx1"/>
                </a:solidFill>
                <a:cs typeface="Segoe UI Semilight" panose="020B0402040204020203" pitchFamily="34" charset="0"/>
              </a:rPr>
              <a:t>Tables</a:t>
            </a:r>
          </a:p>
        </p:txBody>
      </p:sp>
      <p:sp>
        <p:nvSpPr>
          <p:cNvPr id="67" name="Rectangle 66">
            <a:extLst>
              <a:ext uri="{FF2B5EF4-FFF2-40B4-BE49-F238E27FC236}">
                <a16:creationId xmlns:a16="http://schemas.microsoft.com/office/drawing/2014/main" id="{DD8F08DE-E9ED-490D-9F5B-3E41DE947AF5}"/>
              </a:ext>
            </a:extLst>
          </p:cNvPr>
          <p:cNvSpPr/>
          <p:nvPr/>
        </p:nvSpPr>
        <p:spPr bwMode="auto">
          <a:xfrm>
            <a:off x="5041385" y="1232549"/>
            <a:ext cx="6926075" cy="713329"/>
          </a:xfrm>
          <a:prstGeom prst="rect">
            <a:avLst/>
          </a:prstGeom>
          <a:solidFill>
            <a:srgbClr val="CBD6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225">
              <a:lnSpc>
                <a:spcPct val="90000"/>
              </a:lnSpc>
            </a:pPr>
            <a:r>
              <a:rPr lang="en-US" sz="3200" b="1" kern="0" spc="-29" dirty="0">
                <a:ln w="3175">
                  <a:noFill/>
                </a:ln>
                <a:gradFill>
                  <a:gsLst>
                    <a:gs pos="83772">
                      <a:schemeClr val="tx1"/>
                    </a:gs>
                    <a:gs pos="42857">
                      <a:schemeClr val="tx1"/>
                    </a:gs>
                  </a:gsLst>
                  <a:lin ang="5400000" scaled="0"/>
                </a:gradFill>
                <a:cs typeface="Segoe UI Semilight" panose="020B0402040204020203" pitchFamily="34" charset="0"/>
              </a:rPr>
              <a:t>PaaS</a:t>
            </a:r>
          </a:p>
        </p:txBody>
      </p:sp>
      <p:sp>
        <p:nvSpPr>
          <p:cNvPr id="3" name="AutoShape 2" descr="Disk storage icon.">
            <a:extLst>
              <a:ext uri="{FF2B5EF4-FFF2-40B4-BE49-F238E27FC236}">
                <a16:creationId xmlns:a16="http://schemas.microsoft.com/office/drawing/2014/main" id="{DC7BF905-9083-4DAC-86BC-189DD46777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DD780E0F-95AA-4C33-B5C3-524EB1D5211D}"/>
              </a:ext>
            </a:extLst>
          </p:cNvPr>
          <p:cNvPicPr>
            <a:picLocks noChangeAspect="1"/>
          </p:cNvPicPr>
          <p:nvPr/>
        </p:nvPicPr>
        <p:blipFill>
          <a:blip r:embed="rId3"/>
          <a:stretch>
            <a:fillRect/>
          </a:stretch>
        </p:blipFill>
        <p:spPr>
          <a:xfrm>
            <a:off x="1183297" y="3363916"/>
            <a:ext cx="609600" cy="542925"/>
          </a:xfrm>
          <a:prstGeom prst="rect">
            <a:avLst/>
          </a:prstGeom>
        </p:spPr>
      </p:pic>
      <p:pic>
        <p:nvPicPr>
          <p:cNvPr id="5" name="Picture 4">
            <a:extLst>
              <a:ext uri="{FF2B5EF4-FFF2-40B4-BE49-F238E27FC236}">
                <a16:creationId xmlns:a16="http://schemas.microsoft.com/office/drawing/2014/main" id="{CFAD35D5-526A-4A95-AE7E-6809C59A4E4F}"/>
              </a:ext>
            </a:extLst>
          </p:cNvPr>
          <p:cNvPicPr>
            <a:picLocks noChangeAspect="1"/>
          </p:cNvPicPr>
          <p:nvPr/>
        </p:nvPicPr>
        <p:blipFill>
          <a:blip r:embed="rId4"/>
          <a:stretch>
            <a:fillRect/>
          </a:stretch>
        </p:blipFill>
        <p:spPr>
          <a:xfrm>
            <a:off x="5895975" y="3297764"/>
            <a:ext cx="704850" cy="685800"/>
          </a:xfrm>
          <a:prstGeom prst="rect">
            <a:avLst/>
          </a:prstGeom>
        </p:spPr>
      </p:pic>
      <p:pic>
        <p:nvPicPr>
          <p:cNvPr id="6" name="Picture 5">
            <a:extLst>
              <a:ext uri="{FF2B5EF4-FFF2-40B4-BE49-F238E27FC236}">
                <a16:creationId xmlns:a16="http://schemas.microsoft.com/office/drawing/2014/main" id="{46589B42-DFD4-4617-AD3B-6155ABDB79BA}"/>
              </a:ext>
            </a:extLst>
          </p:cNvPr>
          <p:cNvPicPr>
            <a:picLocks noChangeAspect="1"/>
          </p:cNvPicPr>
          <p:nvPr/>
        </p:nvPicPr>
        <p:blipFill>
          <a:blip r:embed="rId5"/>
          <a:stretch>
            <a:fillRect/>
          </a:stretch>
        </p:blipFill>
        <p:spPr>
          <a:xfrm>
            <a:off x="3430614" y="3288239"/>
            <a:ext cx="714375" cy="676275"/>
          </a:xfrm>
          <a:prstGeom prst="rect">
            <a:avLst/>
          </a:prstGeom>
        </p:spPr>
      </p:pic>
      <p:pic>
        <p:nvPicPr>
          <p:cNvPr id="7" name="Picture 6">
            <a:extLst>
              <a:ext uri="{FF2B5EF4-FFF2-40B4-BE49-F238E27FC236}">
                <a16:creationId xmlns:a16="http://schemas.microsoft.com/office/drawing/2014/main" id="{011B57E4-61E9-4D48-A806-851D0E295836}"/>
              </a:ext>
            </a:extLst>
          </p:cNvPr>
          <p:cNvPicPr>
            <a:picLocks noChangeAspect="1"/>
          </p:cNvPicPr>
          <p:nvPr/>
        </p:nvPicPr>
        <p:blipFill>
          <a:blip r:embed="rId6"/>
          <a:stretch>
            <a:fillRect/>
          </a:stretch>
        </p:blipFill>
        <p:spPr>
          <a:xfrm>
            <a:off x="10587037" y="3276600"/>
            <a:ext cx="733425" cy="685800"/>
          </a:xfrm>
          <a:prstGeom prst="rect">
            <a:avLst/>
          </a:prstGeom>
        </p:spPr>
      </p:pic>
      <p:pic>
        <p:nvPicPr>
          <p:cNvPr id="8" name="Picture 7">
            <a:extLst>
              <a:ext uri="{FF2B5EF4-FFF2-40B4-BE49-F238E27FC236}">
                <a16:creationId xmlns:a16="http://schemas.microsoft.com/office/drawing/2014/main" id="{49DBBD45-B36A-4D43-BDDE-745289FA0531}"/>
              </a:ext>
            </a:extLst>
          </p:cNvPr>
          <p:cNvPicPr>
            <a:picLocks noChangeAspect="1"/>
          </p:cNvPicPr>
          <p:nvPr/>
        </p:nvPicPr>
        <p:blipFill>
          <a:blip r:embed="rId7"/>
          <a:stretch>
            <a:fillRect/>
          </a:stretch>
        </p:blipFill>
        <p:spPr>
          <a:xfrm>
            <a:off x="8175257" y="3324225"/>
            <a:ext cx="771525" cy="638175"/>
          </a:xfrm>
          <a:prstGeom prst="rect">
            <a:avLst/>
          </a:prstGeom>
        </p:spPr>
      </p:pic>
    </p:spTree>
    <p:extLst>
      <p:ext uri="{BB962C8B-B14F-4D97-AF65-F5344CB8AC3E}">
        <p14:creationId xmlns:p14="http://schemas.microsoft.com/office/powerpoint/2010/main" val="4061887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250"/>
                                        <p:tgtEl>
                                          <p:spTgt spid="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25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250"/>
                                        <p:tgtEl>
                                          <p:spTgt spid="6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down)">
                                      <p:cBhvr>
                                        <p:cTn id="18" dur="250"/>
                                        <p:tgtEl>
                                          <p:spTgt spid="6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down)">
                                      <p:cBhvr>
                                        <p:cTn id="21" dur="25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down)">
                                      <p:cBhvr>
                                        <p:cTn id="26"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63" grpId="0" animBg="1"/>
      <p:bldP spid="64" grpId="0"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200" y="2536580"/>
            <a:ext cx="4572000" cy="997196"/>
          </a:xfrm>
        </p:spPr>
        <p:txBody>
          <a:bodyPr/>
          <a:lstStyle/>
          <a:p>
            <a:r>
              <a:rPr lang="en-US" dirty="0"/>
              <a:t>Walkthrough – </a:t>
            </a:r>
            <a:r>
              <a:rPr lang="en-IE" dirty="0"/>
              <a:t>Create Blob storage</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538883"/>
          </a:xfrm>
        </p:spPr>
        <p:txBody>
          <a:bodyPr/>
          <a:lstStyle/>
          <a:p>
            <a:pPr marL="233362" indent="0">
              <a:buNone/>
              <a:tabLst>
                <a:tab pos="515938" algn="l"/>
              </a:tabLst>
            </a:pPr>
            <a:r>
              <a:rPr lang="en-US" dirty="0"/>
              <a:t>Create a storage account with a blob storage container. Work with blob files. </a:t>
            </a:r>
            <a:endParaRPr lang="en-US" dirty="0">
              <a:latin typeface="Segoe UI Semilight" panose="020B0402040204020203" pitchFamily="34" charset="0"/>
              <a:cs typeface="Segoe UI Semilight" panose="020B0402040204020203" pitchFamily="34" charset="0"/>
            </a:endParaRP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Create a storage account.</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Work with blob storage.</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Monitor the storage account.</a:t>
            </a:r>
          </a:p>
        </p:txBody>
      </p:sp>
    </p:spTree>
    <p:extLst>
      <p:ext uri="{BB962C8B-B14F-4D97-AF65-F5344CB8AC3E}">
        <p14:creationId xmlns:p14="http://schemas.microsoft.com/office/powerpoint/2010/main" val="1151912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database services</a:t>
            </a:r>
          </a:p>
        </p:txBody>
      </p:sp>
      <p:graphicFrame>
        <p:nvGraphicFramePr>
          <p:cNvPr id="2" name="Table 2">
            <a:extLst>
              <a:ext uri="{FF2B5EF4-FFF2-40B4-BE49-F238E27FC236}">
                <a16:creationId xmlns:a16="http://schemas.microsoft.com/office/drawing/2014/main" id="{B8FD63A7-9E17-4271-9BEB-EC35EE339A05}"/>
              </a:ext>
            </a:extLst>
          </p:cNvPr>
          <p:cNvGraphicFramePr>
            <a:graphicFrameLocks noGrp="1"/>
          </p:cNvGraphicFramePr>
          <p:nvPr>
            <p:extLst>
              <p:ext uri="{D42A27DB-BD31-4B8C-83A1-F6EECF244321}">
                <p14:modId xmlns:p14="http://schemas.microsoft.com/office/powerpoint/2010/main" val="27751411"/>
              </p:ext>
            </p:extLst>
          </p:nvPr>
        </p:nvGraphicFramePr>
        <p:xfrm>
          <a:off x="955207" y="1538739"/>
          <a:ext cx="9989018" cy="4909686"/>
        </p:xfrm>
        <a:graphic>
          <a:graphicData uri="http://schemas.openxmlformats.org/drawingml/2006/table">
            <a:tbl>
              <a:tblPr firstRow="1" bandRow="1">
                <a:tableStyleId>{5C22544A-7EE6-4342-B048-85BDC9FD1C3A}</a:tableStyleId>
              </a:tblPr>
              <a:tblGrid>
                <a:gridCol w="2209085">
                  <a:extLst>
                    <a:ext uri="{9D8B030D-6E8A-4147-A177-3AD203B41FA5}">
                      <a16:colId xmlns:a16="http://schemas.microsoft.com/office/drawing/2014/main" val="2902779515"/>
                    </a:ext>
                  </a:extLst>
                </a:gridCol>
                <a:gridCol w="7779933">
                  <a:extLst>
                    <a:ext uri="{9D8B030D-6E8A-4147-A177-3AD203B41FA5}">
                      <a16:colId xmlns:a16="http://schemas.microsoft.com/office/drawing/2014/main" val="1401176373"/>
                    </a:ext>
                  </a:extLst>
                </a:gridCol>
              </a:tblGrid>
              <a:tr h="1519830">
                <a:tc>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solidFill>
                            <a:schemeClr val="tx1"/>
                          </a:solidFill>
                        </a:rPr>
                        <a:t>Azure Cosmos DB </a:t>
                      </a:r>
                      <a:r>
                        <a:rPr lang="en-US" b="0" dirty="0">
                          <a:solidFill>
                            <a:schemeClr val="tx1"/>
                          </a:solidFill>
                        </a:rPr>
                        <a:t>is a</a:t>
                      </a:r>
                      <a:r>
                        <a:rPr lang="en-IE" b="0" dirty="0">
                          <a:solidFill>
                            <a:schemeClr val="tx1"/>
                          </a:solidFill>
                        </a:rPr>
                        <a:t> globally-distributed database service. </a:t>
                      </a:r>
                    </a:p>
                    <a:p>
                      <a:endParaRPr lang="en-US" dirty="0"/>
                    </a:p>
                  </a:txBody>
                  <a:tcPr anchor="ctr"/>
                </a:tc>
                <a:extLst>
                  <a:ext uri="{0D108BD9-81ED-4DB2-BD59-A6C34878D82A}">
                    <a16:rowId xmlns:a16="http://schemas.microsoft.com/office/drawing/2014/main" val="2129653348"/>
                  </a:ext>
                </a:extLst>
              </a:tr>
              <a:tr h="1519830">
                <a:tc>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Azure SQL Database</a:t>
                      </a:r>
                      <a:r>
                        <a:rPr lang="en-US" dirty="0"/>
                        <a:t> is a </a:t>
                      </a:r>
                      <a:r>
                        <a:rPr lang="en-IE" dirty="0"/>
                        <a:t>relational database as a service (</a:t>
                      </a:r>
                      <a:r>
                        <a:rPr lang="en-IE" dirty="0" err="1"/>
                        <a:t>DaaS</a:t>
                      </a:r>
                      <a:r>
                        <a:rPr lang="en-IE" dirty="0"/>
                        <a:t>).</a:t>
                      </a:r>
                      <a:endParaRPr lang="en-US" dirty="0"/>
                    </a:p>
                    <a:p>
                      <a:endParaRPr lang="en-US" dirty="0"/>
                    </a:p>
                  </a:txBody>
                  <a:tcPr anchor="ctr"/>
                </a:tc>
                <a:extLst>
                  <a:ext uri="{0D108BD9-81ED-4DB2-BD59-A6C34878D82A}">
                    <a16:rowId xmlns:a16="http://schemas.microsoft.com/office/drawing/2014/main" val="575366100"/>
                  </a:ext>
                </a:extLst>
              </a:tr>
              <a:tr h="1870026">
                <a:tc>
                  <a:txBody>
                    <a:bodyPr/>
                    <a:lstStyle/>
                    <a:p>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Azure Database Migration</a:t>
                      </a:r>
                      <a:r>
                        <a:rPr lang="en-US" dirty="0"/>
                        <a:t> is a </a:t>
                      </a:r>
                      <a:r>
                        <a:rPr lang="en-IE" dirty="0"/>
                        <a:t>fully-managed service designed to enable seamless migrations from multiple database sources to.</a:t>
                      </a:r>
                    </a:p>
                    <a:p>
                      <a:endParaRPr lang="en-US" dirty="0"/>
                    </a:p>
                  </a:txBody>
                  <a:tcPr anchor="ctr"/>
                </a:tc>
                <a:extLst>
                  <a:ext uri="{0D108BD9-81ED-4DB2-BD59-A6C34878D82A}">
                    <a16:rowId xmlns:a16="http://schemas.microsoft.com/office/drawing/2014/main" val="2049488811"/>
                  </a:ext>
                </a:extLst>
              </a:tr>
            </a:tbl>
          </a:graphicData>
        </a:graphic>
      </p:graphicFrame>
      <p:pic>
        <p:nvPicPr>
          <p:cNvPr id="5" name="Picture 4" descr="Icon representing Azure Cosmos DBn">
            <a:extLst>
              <a:ext uri="{FF2B5EF4-FFF2-40B4-BE49-F238E27FC236}">
                <a16:creationId xmlns:a16="http://schemas.microsoft.com/office/drawing/2014/main" id="{20B4EC88-CB60-45AE-9688-095A9CA5326D}"/>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723" y="1703889"/>
            <a:ext cx="990236" cy="956090"/>
          </a:xfrm>
          <a:prstGeom prst="rect">
            <a:avLst/>
          </a:prstGeom>
        </p:spPr>
      </p:pic>
      <p:pic>
        <p:nvPicPr>
          <p:cNvPr id="7" name="Picture 6" descr="Icon representing Azure SQL Database">
            <a:extLst>
              <a:ext uri="{FF2B5EF4-FFF2-40B4-BE49-F238E27FC236}">
                <a16:creationId xmlns:a16="http://schemas.microsoft.com/office/drawing/2014/main" id="{1D4EA118-80BF-437D-9471-5D46BE79FF9B}"/>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627" y="3233380"/>
            <a:ext cx="1107332" cy="1107332"/>
          </a:xfrm>
          <a:prstGeom prst="rect">
            <a:avLst/>
          </a:prstGeom>
        </p:spPr>
      </p:pic>
      <p:pic>
        <p:nvPicPr>
          <p:cNvPr id="8" name="Picture 7" descr="Icon representing Azure Database Migration">
            <a:extLst>
              <a:ext uri="{FF2B5EF4-FFF2-40B4-BE49-F238E27FC236}">
                <a16:creationId xmlns:a16="http://schemas.microsoft.com/office/drawing/2014/main" id="{C38B0ADA-7A92-48D5-A273-02E2F425C3A7}"/>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7723" y="4991888"/>
            <a:ext cx="1146524" cy="1043465"/>
          </a:xfrm>
          <a:prstGeom prst="rect">
            <a:avLst/>
          </a:prstGeom>
        </p:spPr>
      </p:pic>
    </p:spTree>
    <p:extLst>
      <p:ext uri="{BB962C8B-B14F-4D97-AF65-F5344CB8AC3E}">
        <p14:creationId xmlns:p14="http://schemas.microsoft.com/office/powerpoint/2010/main" val="158751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200" y="2536580"/>
            <a:ext cx="4572000" cy="997196"/>
          </a:xfrm>
        </p:spPr>
        <p:txBody>
          <a:bodyPr/>
          <a:lstStyle/>
          <a:p>
            <a:r>
              <a:rPr lang="en-US" dirty="0"/>
              <a:t>Walkthrough – </a:t>
            </a:r>
            <a:r>
              <a:rPr lang="en-IE" dirty="0"/>
              <a:t>Create a SQL database</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231106"/>
          </a:xfrm>
        </p:spPr>
        <p:txBody>
          <a:bodyPr/>
          <a:lstStyle/>
          <a:p>
            <a:pPr marL="233362" indent="0">
              <a:buNone/>
              <a:tabLst>
                <a:tab pos="515938" algn="l"/>
              </a:tabLst>
            </a:pPr>
            <a:r>
              <a:rPr lang="en-US" dirty="0"/>
              <a:t>Create a SQL database in Azure and then query the data in that database.</a:t>
            </a:r>
            <a:endParaRPr lang="en-US" b="1" dirty="0">
              <a:latin typeface="Segoe UI Semilight" panose="020B0402040204020203" pitchFamily="34" charset="0"/>
              <a:cs typeface="Segoe UI Semilight" panose="020B0402040204020203" pitchFamily="34" charset="0"/>
            </a:endParaRP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Create the database.</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Query the database.</a:t>
            </a:r>
          </a:p>
        </p:txBody>
      </p:sp>
    </p:spTree>
    <p:extLst>
      <p:ext uri="{BB962C8B-B14F-4D97-AF65-F5344CB8AC3E}">
        <p14:creationId xmlns:p14="http://schemas.microsoft.com/office/powerpoint/2010/main" val="2167144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Marketplace</a:t>
            </a:r>
          </a:p>
        </p:txBody>
      </p:sp>
      <p:sp>
        <p:nvSpPr>
          <p:cNvPr id="6" name="Text Placeholder 5"/>
          <p:cNvSpPr>
            <a:spLocks noGrp="1"/>
          </p:cNvSpPr>
          <p:nvPr>
            <p:ph type="body" sz="quarter" idx="10"/>
          </p:nvPr>
        </p:nvSpPr>
        <p:spPr>
          <a:xfrm>
            <a:off x="5276850" y="2759472"/>
            <a:ext cx="6325870" cy="2357184"/>
          </a:xfrm>
        </p:spPr>
        <p:txBody>
          <a:bodyPr/>
          <a:lstStyle/>
          <a:p>
            <a:pPr marL="342900" indent="-342900">
              <a:buFont typeface="Arial" panose="020B0604020202020204" pitchFamily="34" charset="0"/>
              <a:buChar char="•"/>
            </a:pPr>
            <a:r>
              <a:rPr lang="en-US" dirty="0"/>
              <a:t>Connects end users with Microsoft partners, Independent Software Vendors (ISVs), and start-ups that offer solutions and services for Azure.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Includes close to 10,000 product listings.</a:t>
            </a:r>
          </a:p>
        </p:txBody>
      </p:sp>
      <p:pic>
        <p:nvPicPr>
          <p:cNvPr id="4" name="Picture 3" descr="graphic of a shopping bag">
            <a:extLst>
              <a:ext uri="{FF2B5EF4-FFF2-40B4-BE49-F238E27FC236}">
                <a16:creationId xmlns:a16="http://schemas.microsoft.com/office/drawing/2014/main" id="{55B2B3E3-6398-4601-BD31-79A935A2AA14}"/>
              </a:ext>
            </a:extLst>
          </p:cNvPr>
          <p:cNvPicPr/>
          <p:nvPr/>
        </p:nvPicPr>
        <p:blipFill>
          <a:blip r:embed="rId3"/>
          <a:stretch/>
        </p:blipFill>
        <p:spPr>
          <a:xfrm>
            <a:off x="589280" y="1820480"/>
            <a:ext cx="3906520" cy="3856420"/>
          </a:xfrm>
          <a:prstGeom prst="rect">
            <a:avLst/>
          </a:prstGeom>
          <a:ln>
            <a:noFill/>
          </a:ln>
        </p:spPr>
      </p:pic>
    </p:spTree>
    <p:extLst>
      <p:ext uri="{BB962C8B-B14F-4D97-AF65-F5344CB8AC3E}">
        <p14:creationId xmlns:p14="http://schemas.microsoft.com/office/powerpoint/2010/main" val="282589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a:xfrm>
            <a:off x="585214" y="2537210"/>
            <a:ext cx="10997186" cy="997196"/>
          </a:xfrm>
        </p:spPr>
        <p:txBody>
          <a:bodyPr/>
          <a:lstStyle/>
          <a:p>
            <a:r>
              <a:rPr lang="en-US" dirty="0"/>
              <a:t>Module: Explore Core Azure architectural components</a:t>
            </a:r>
          </a:p>
        </p:txBody>
      </p:sp>
    </p:spTree>
    <p:extLst>
      <p:ext uri="{BB962C8B-B14F-4D97-AF65-F5344CB8AC3E}">
        <p14:creationId xmlns:p14="http://schemas.microsoft.com/office/powerpoint/2010/main" val="305221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7" y="4495996"/>
            <a:ext cx="6272338"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spc="0" dirty="0">
                <a:latin typeface="Segoe UI"/>
              </a:rPr>
              <a:t>(</a:t>
            </a:r>
            <a:r>
              <a:rPr lang="en-US" sz="1961" b="1" i="1" dirty="0">
                <a:solidFill>
                  <a:srgbClr val="0777D3"/>
                </a:solidFill>
              </a:rPr>
              <a:t>insert polling app link of your choice</a:t>
            </a:r>
            <a:r>
              <a:rPr lang="en-US" sz="1961" i="1" spc="0" dirty="0">
                <a:latin typeface="Segoe UI"/>
              </a:rPr>
              <a:t>) </a:t>
            </a:r>
          </a:p>
          <a:p>
            <a:pPr marL="448193" indent="-448193">
              <a:buFont typeface="+mj-lt"/>
              <a:buAutoNum type="arabicPeriod"/>
            </a:pPr>
            <a:r>
              <a:rPr lang="en-US" sz="1961" dirty="0"/>
              <a:t>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7" y="3429001"/>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Define core Azure Services</a:t>
            </a:r>
          </a:p>
        </p:txBody>
      </p:sp>
      <p:pic>
        <p:nvPicPr>
          <p:cNvPr id="8" name="Graphic 7">
            <a:extLst>
              <a:ext uri="{FF2B5EF4-FFF2-40B4-BE49-F238E27FC236}">
                <a16:creationId xmlns:a16="http://schemas.microsoft.com/office/drawing/2014/main" id="{578B16DB-187D-4BB9-8E73-45D2CB3E90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6793" y="1666960"/>
            <a:ext cx="5093057" cy="5093057"/>
          </a:xfrm>
          <a:prstGeom prst="rect">
            <a:avLst/>
          </a:prstGeom>
        </p:spPr>
      </p:pic>
      <p:sp>
        <p:nvSpPr>
          <p:cNvPr id="9" name="TextBox 8">
            <a:extLst>
              <a:ext uri="{FF2B5EF4-FFF2-40B4-BE49-F238E27FC236}">
                <a16:creationId xmlns:a16="http://schemas.microsoft.com/office/drawing/2014/main" id="{FFE6BC9E-0DA8-4C33-99B1-E3054BE275E4}"/>
              </a:ext>
            </a:extLst>
          </p:cNvPr>
          <p:cNvSpPr txBox="1"/>
          <p:nvPr/>
        </p:nvSpPr>
        <p:spPr>
          <a:xfrm>
            <a:off x="8542191" y="2749103"/>
            <a:ext cx="2942259" cy="2622001"/>
          </a:xfrm>
          <a:prstGeom prst="rect">
            <a:avLst/>
          </a:prstGeom>
          <a:solidFill>
            <a:srgbClr val="59B4D9"/>
          </a:solid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68245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9">
                                            <p:txEl>
                                              <p:pRg st="2" end="2"/>
                                            </p:txEl>
                                          </p:spTgt>
                                        </p:tgtEl>
                                        <p:attrNameLst>
                                          <p:attrName>style.visibility</p:attrName>
                                        </p:attrNameLst>
                                      </p:cBhvr>
                                      <p:to>
                                        <p:strVal val="visible"/>
                                      </p:to>
                                    </p:set>
                                    <p:animEffect transition="in" filter="fade">
                                      <p:cBhvr>
                                        <p:cTn id="11" dur="500"/>
                                        <p:tgtEl>
                                          <p:spTgt spid="9">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B7305-6540-4E28-8C0C-6F0CCA570248}"/>
              </a:ext>
            </a:extLst>
          </p:cNvPr>
          <p:cNvSpPr>
            <a:spLocks noGrp="1"/>
          </p:cNvSpPr>
          <p:nvPr>
            <p:ph type="title"/>
          </p:nvPr>
        </p:nvSpPr>
        <p:spPr>
          <a:xfrm>
            <a:off x="588263" y="457200"/>
            <a:ext cx="11018520" cy="492443"/>
          </a:xfrm>
        </p:spPr>
        <p:txBody>
          <a:bodyPr/>
          <a:lstStyle/>
          <a:p>
            <a:r>
              <a:rPr lang="en-US" sz="3200" dirty="0"/>
              <a:t>Summary – Define core Azure products and services</a:t>
            </a:r>
          </a:p>
        </p:txBody>
      </p:sp>
      <p:sp>
        <p:nvSpPr>
          <p:cNvPr id="3" name="Text Placeholder 2">
            <a:extLst>
              <a:ext uri="{FF2B5EF4-FFF2-40B4-BE49-F238E27FC236}">
                <a16:creationId xmlns:a16="http://schemas.microsoft.com/office/drawing/2014/main" id="{9E7052A6-88A2-4C9A-B5C9-026255DEFA31}"/>
              </a:ext>
            </a:extLst>
          </p:cNvPr>
          <p:cNvSpPr>
            <a:spLocks noGrp="1"/>
          </p:cNvSpPr>
          <p:nvPr>
            <p:ph type="body" sz="quarter" idx="10"/>
          </p:nvPr>
        </p:nvSpPr>
        <p:spPr>
          <a:xfrm>
            <a:off x="586390" y="1434370"/>
            <a:ext cx="11018520" cy="3323987"/>
          </a:xfrm>
        </p:spPr>
        <p:txBody>
          <a:bodyPr/>
          <a:lstStyle/>
          <a:p>
            <a:r>
              <a:rPr lang="en-US" sz="1800" dirty="0">
                <a:latin typeface="+mn-lt"/>
              </a:rPr>
              <a:t>Azure provides multiple services to perform cloud compute, but choosing the right service depends on your business needs. Remember that there are some overlaps in capabilities. For example, you could use either Azure containers or Azure Functions as part of a serverless architecture. But ultimately, making the right decision depends on both the service capability and the abilities of your development team.</a:t>
            </a:r>
          </a:p>
          <a:p>
            <a:endParaRPr lang="en-US" sz="1800" dirty="0">
              <a:latin typeface="+mn-lt"/>
            </a:endParaRPr>
          </a:p>
          <a:p>
            <a:r>
              <a:rPr lang="en-US" sz="1800" b="1" dirty="0">
                <a:latin typeface="+mn-lt"/>
              </a:rPr>
              <a:t>Learn more:</a:t>
            </a:r>
          </a:p>
          <a:p>
            <a:r>
              <a:rPr lang="en-US" sz="1800" dirty="0">
                <a:latin typeface="+mn-lt"/>
              </a:rPr>
              <a:t>Visit the following links to learn more about some of the topics we explored in this module.</a:t>
            </a:r>
          </a:p>
          <a:p>
            <a:endParaRPr lang="en-US" sz="1800" dirty="0"/>
          </a:p>
          <a:p>
            <a:pPr algn="l">
              <a:buFont typeface="Arial" panose="020B0604020202020204" pitchFamily="34" charset="0"/>
              <a:buChar char="•"/>
            </a:pPr>
            <a:endParaRPr lang="en-US" sz="1000" b="0" i="0" dirty="0">
              <a:effectLst/>
              <a:latin typeface="Segoe UI" panose="020B0502040204020203" pitchFamily="34" charset="0"/>
            </a:endParaRPr>
          </a:p>
          <a:p>
            <a:pPr marL="171450" indent="-171450" algn="l">
              <a:buFont typeface="Arial" panose="020B0604020202020204" pitchFamily="34" charset="0"/>
              <a:buChar char="•"/>
            </a:pPr>
            <a:r>
              <a:rPr lang="en-US" sz="1600" b="0" i="0" u="none" strike="noStrike" dirty="0">
                <a:effectLst/>
                <a:latin typeface="Segoe UI" panose="020B0502040204020203" pitchFamily="34" charset="0"/>
                <a:hlinkClick r:id="rId2"/>
              </a:rPr>
              <a:t>Overview of Azure compute options</a:t>
            </a:r>
            <a:r>
              <a:rPr lang="en-US" sz="1600" b="0" i="0" dirty="0">
                <a:effectLst/>
                <a:latin typeface="Segoe UI" panose="020B0502040204020203" pitchFamily="34" charset="0"/>
              </a:rPr>
              <a:t> </a:t>
            </a:r>
          </a:p>
          <a:p>
            <a:pPr marL="171450" indent="-171450">
              <a:buFont typeface="Arial" panose="020B0604020202020204" pitchFamily="34" charset="0"/>
              <a:buChar char="•"/>
            </a:pPr>
            <a:r>
              <a:rPr lang="en-US" sz="1600" b="0" i="0" u="none" strike="noStrike" dirty="0">
                <a:effectLst/>
                <a:latin typeface="Segoe UI" panose="020B0502040204020203" pitchFamily="34" charset="0"/>
                <a:hlinkClick r:id="rId3"/>
              </a:rPr>
              <a:t>Typical scenarios for running Azure VMs</a:t>
            </a:r>
            <a:r>
              <a:rPr lang="en-US" sz="1600" b="0" i="0" dirty="0">
                <a:effectLst/>
                <a:latin typeface="Segoe UI" panose="020B0502040204020203" pitchFamily="34" charset="0"/>
              </a:rPr>
              <a:t> </a:t>
            </a:r>
            <a:br>
              <a:rPr lang="en-US" sz="1200" dirty="0"/>
            </a:br>
            <a:endParaRPr lang="en-US" sz="1800" dirty="0"/>
          </a:p>
        </p:txBody>
      </p:sp>
    </p:spTree>
    <p:extLst>
      <p:ext uri="{BB962C8B-B14F-4D97-AF65-F5344CB8AC3E}">
        <p14:creationId xmlns:p14="http://schemas.microsoft.com/office/powerpoint/2010/main" val="17382751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t>Module: Identify Azure solutions</a:t>
            </a:r>
          </a:p>
        </p:txBody>
      </p:sp>
    </p:spTree>
    <p:extLst>
      <p:ext uri="{BB962C8B-B14F-4D97-AF65-F5344CB8AC3E}">
        <p14:creationId xmlns:p14="http://schemas.microsoft.com/office/powerpoint/2010/main" val="74386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984885"/>
          </a:xfrm>
        </p:spPr>
        <p:txBody>
          <a:bodyPr/>
          <a:lstStyle/>
          <a:p>
            <a:r>
              <a:rPr lang="en-US" sz="3200" dirty="0"/>
              <a:t>Module: Identify Azure solution</a:t>
            </a:r>
            <a:br>
              <a:rPr lang="en-US" sz="3200" dirty="0"/>
            </a:br>
            <a:r>
              <a:rPr lang="en-US" sz="3200" dirty="0">
                <a:solidFill>
                  <a:schemeClr val="tx2"/>
                </a:solidFill>
              </a:rPr>
              <a:t>Introduction</a:t>
            </a:r>
          </a:p>
        </p:txBody>
      </p:sp>
      <p:sp>
        <p:nvSpPr>
          <p:cNvPr id="6" name="Text Placeholder 5"/>
          <p:cNvSpPr>
            <a:spLocks noGrp="1"/>
          </p:cNvSpPr>
          <p:nvPr>
            <p:ph type="body" sz="quarter" idx="10"/>
          </p:nvPr>
        </p:nvSpPr>
        <p:spPr>
          <a:xfrm>
            <a:off x="586390" y="2398265"/>
            <a:ext cx="11018520" cy="1846659"/>
          </a:xfrm>
        </p:spPr>
        <p:txBody>
          <a:bodyPr/>
          <a:lstStyle/>
          <a:p>
            <a:r>
              <a:rPr lang="en-US" sz="1800" dirty="0"/>
              <a:t>Learning objectives:</a:t>
            </a:r>
          </a:p>
          <a:p>
            <a:endParaRPr lang="en-US" sz="1800" dirty="0"/>
          </a:p>
          <a:p>
            <a:pPr marL="457200" indent="-457200">
              <a:buFont typeface="Arial" panose="020B0604020202020204" pitchFamily="34" charset="0"/>
              <a:buChar char="•"/>
            </a:pPr>
            <a:r>
              <a:rPr lang="en-US" sz="1800" dirty="0"/>
              <a:t>Define Internet-of-Things (</a:t>
            </a:r>
            <a:r>
              <a:rPr lang="en-US" sz="1800" dirty="0" err="1"/>
              <a:t>Iot</a:t>
            </a:r>
            <a:r>
              <a:rPr lang="en-US" sz="1800" dirty="0"/>
              <a:t>) in Azure</a:t>
            </a:r>
          </a:p>
          <a:p>
            <a:pPr marL="457200" indent="-457200">
              <a:buFont typeface="Arial" panose="020B0604020202020204" pitchFamily="34" charset="0"/>
              <a:buChar char="•"/>
            </a:pPr>
            <a:r>
              <a:rPr lang="en-US" sz="1800" dirty="0"/>
              <a:t>Explore Big Data capabilities in Azure</a:t>
            </a:r>
          </a:p>
          <a:p>
            <a:pPr marL="457200" indent="-457200">
              <a:buFont typeface="Arial" panose="020B0604020202020204" pitchFamily="34" charset="0"/>
              <a:buChar char="•"/>
            </a:pPr>
            <a:r>
              <a:rPr lang="en-US" sz="1800" dirty="0"/>
              <a:t>Review the Artificial Intelligence (AI) features of Azure</a:t>
            </a:r>
          </a:p>
          <a:p>
            <a:pPr marL="457200" indent="-457200">
              <a:buFont typeface="Arial" panose="020B0604020202020204" pitchFamily="34" charset="0"/>
              <a:buChar char="•"/>
            </a:pPr>
            <a:r>
              <a:rPr lang="en-US" sz="1800" dirty="0"/>
              <a:t>Explore serverless, Azure app-service, and DevOps</a:t>
            </a:r>
          </a:p>
        </p:txBody>
      </p:sp>
    </p:spTree>
    <p:extLst>
      <p:ext uri="{BB962C8B-B14F-4D97-AF65-F5344CB8AC3E}">
        <p14:creationId xmlns:p14="http://schemas.microsoft.com/office/powerpoint/2010/main" val="428981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Internet of Things</a:t>
            </a:r>
          </a:p>
        </p:txBody>
      </p:sp>
      <p:graphicFrame>
        <p:nvGraphicFramePr>
          <p:cNvPr id="2" name="Table 3">
            <a:extLst>
              <a:ext uri="{FF2B5EF4-FFF2-40B4-BE49-F238E27FC236}">
                <a16:creationId xmlns:a16="http://schemas.microsoft.com/office/drawing/2014/main" id="{1C92562B-D19E-4778-BBC9-69F461230B06}"/>
              </a:ext>
            </a:extLst>
          </p:cNvPr>
          <p:cNvGraphicFramePr>
            <a:graphicFrameLocks noGrp="1"/>
          </p:cNvGraphicFramePr>
          <p:nvPr>
            <p:extLst>
              <p:ext uri="{D42A27DB-BD31-4B8C-83A1-F6EECF244321}">
                <p14:modId xmlns:p14="http://schemas.microsoft.com/office/powerpoint/2010/main" val="4244812291"/>
              </p:ext>
            </p:extLst>
          </p:nvPr>
        </p:nvGraphicFramePr>
        <p:xfrm>
          <a:off x="1889509" y="1611686"/>
          <a:ext cx="8128000" cy="3366559"/>
        </p:xfrm>
        <a:graphic>
          <a:graphicData uri="http://schemas.openxmlformats.org/drawingml/2006/table">
            <a:tbl>
              <a:tblPr firstRow="1" bandRow="1">
                <a:tableStyleId>{5C22544A-7EE6-4342-B048-85BDC9FD1C3A}</a:tableStyleId>
              </a:tblPr>
              <a:tblGrid>
                <a:gridCol w="3949700">
                  <a:extLst>
                    <a:ext uri="{9D8B030D-6E8A-4147-A177-3AD203B41FA5}">
                      <a16:colId xmlns:a16="http://schemas.microsoft.com/office/drawing/2014/main" val="3078656028"/>
                    </a:ext>
                  </a:extLst>
                </a:gridCol>
                <a:gridCol w="4178300">
                  <a:extLst>
                    <a:ext uri="{9D8B030D-6E8A-4147-A177-3AD203B41FA5}">
                      <a16:colId xmlns:a16="http://schemas.microsoft.com/office/drawing/2014/main" val="4194994157"/>
                    </a:ext>
                  </a:extLst>
                </a:gridCol>
              </a:tblGrid>
              <a:tr h="1703652">
                <a:tc>
                  <a:txBody>
                    <a:bodyPr/>
                    <a:lstStyle/>
                    <a:p>
                      <a:pPr algn="ctr"/>
                      <a:endParaRPr lang="en-US" sz="2800" dirty="0"/>
                    </a:p>
                  </a:txBody>
                  <a:tcPr anchor="ctr"/>
                </a:tc>
                <a:tc>
                  <a:txBody>
                    <a:bodyPr/>
                    <a:lstStyle/>
                    <a:p>
                      <a:pPr algn="ctr"/>
                      <a:endParaRPr lang="en-US" sz="2800"/>
                    </a:p>
                  </a:txBody>
                  <a:tcPr anchor="ctr"/>
                </a:tc>
                <a:extLst>
                  <a:ext uri="{0D108BD9-81ED-4DB2-BD59-A6C34878D82A}">
                    <a16:rowId xmlns:a16="http://schemas.microsoft.com/office/drawing/2014/main" val="4018110258"/>
                  </a:ext>
                </a:extLst>
              </a:tr>
              <a:tr h="1662907">
                <a:tc>
                  <a:txBody>
                    <a:bodyPr/>
                    <a:lstStyle/>
                    <a:p>
                      <a:pPr algn="ctr"/>
                      <a:r>
                        <a:rPr lang="en-US" sz="2800" b="1" dirty="0">
                          <a:latin typeface="Segoe UI Semilight"/>
                          <a:cs typeface="Segoe UI Semilight"/>
                        </a:rPr>
                        <a:t>Azure IoT Central</a:t>
                      </a:r>
                      <a:r>
                        <a:rPr lang="en-US" sz="2800" dirty="0">
                          <a:latin typeface="Segoe UI Semilight"/>
                          <a:cs typeface="Segoe UI Semilight"/>
                        </a:rPr>
                        <a:t> </a:t>
                      </a:r>
                      <a:endParaRPr lang="en-US" sz="2800" dirty="0"/>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b="1" dirty="0">
                          <a:latin typeface="Segoe UI Semilight"/>
                          <a:cs typeface="Segoe UI Semilight"/>
                        </a:rPr>
                        <a:t>Azure IoT Hub</a:t>
                      </a:r>
                      <a:endParaRPr lang="en-US" sz="2800" dirty="0"/>
                    </a:p>
                  </a:txBody>
                  <a:tcPr anchor="ctr"/>
                </a:tc>
                <a:extLst>
                  <a:ext uri="{0D108BD9-81ED-4DB2-BD59-A6C34878D82A}">
                    <a16:rowId xmlns:a16="http://schemas.microsoft.com/office/drawing/2014/main" val="3565321764"/>
                  </a:ext>
                </a:extLst>
              </a:tr>
            </a:tbl>
          </a:graphicData>
        </a:graphic>
      </p:graphicFrame>
      <p:pic>
        <p:nvPicPr>
          <p:cNvPr id="5" name="Picture 4" descr="Icon representing Azure IoT Hub">
            <a:extLst>
              <a:ext uri="{FF2B5EF4-FFF2-40B4-BE49-F238E27FC236}">
                <a16:creationId xmlns:a16="http://schemas.microsoft.com/office/drawing/2014/main" id="{7099143F-3001-4870-8DE3-A330BEB36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492" y="2022020"/>
            <a:ext cx="838011" cy="838821"/>
          </a:xfrm>
          <a:prstGeom prst="rect">
            <a:avLst/>
          </a:prstGeom>
        </p:spPr>
      </p:pic>
      <p:pic>
        <p:nvPicPr>
          <p:cNvPr id="7" name="Picture 6" descr="Icon representing Microsoft IoT Central">
            <a:extLst>
              <a:ext uri="{FF2B5EF4-FFF2-40B4-BE49-F238E27FC236}">
                <a16:creationId xmlns:a16="http://schemas.microsoft.com/office/drawing/2014/main" id="{BBAAD6AC-A925-4B35-82B7-D268F83B6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4444" y="1888571"/>
            <a:ext cx="953671" cy="972270"/>
          </a:xfrm>
          <a:prstGeom prst="rect">
            <a:avLst/>
          </a:prstGeom>
        </p:spPr>
      </p:pic>
    </p:spTree>
    <p:extLst>
      <p:ext uri="{BB962C8B-B14F-4D97-AF65-F5344CB8AC3E}">
        <p14:creationId xmlns:p14="http://schemas.microsoft.com/office/powerpoint/2010/main" val="101244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199" y="2037982"/>
            <a:ext cx="5511801" cy="1495794"/>
          </a:xfrm>
        </p:spPr>
        <p:txBody>
          <a:bodyPr/>
          <a:lstStyle/>
          <a:p>
            <a:r>
              <a:rPr lang="en-US" dirty="0"/>
              <a:t>Walkthrough – </a:t>
            </a:r>
            <a:r>
              <a:rPr lang="en-IE" dirty="0"/>
              <a:t>Implement the Azure IoT Hub</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2462213"/>
          </a:xfrm>
        </p:spPr>
        <p:txBody>
          <a:bodyPr/>
          <a:lstStyle/>
          <a:p>
            <a:pPr marL="233362" indent="0">
              <a:buNone/>
              <a:tabLst>
                <a:tab pos="515938" algn="l"/>
              </a:tabLst>
            </a:pPr>
            <a:r>
              <a:rPr lang="en-US" dirty="0"/>
              <a:t>Create an Azure IoT Hub in Azure Portal and configure the hub to authenticate a connection to an IoT device using the  Raspberry Pi device simulator.</a:t>
            </a:r>
            <a:endParaRPr lang="en-US" dirty="0">
              <a:latin typeface="Segoe UI Semilight" panose="020B0402040204020203" pitchFamily="34" charset="0"/>
              <a:cs typeface="Segoe UI Semilight" panose="020B0402040204020203" pitchFamily="34" charset="0"/>
            </a:endParaRP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Create an IoT Hub.</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Add an IoT device.</a:t>
            </a:r>
          </a:p>
          <a:p>
            <a:pPr marL="747712" indent="-514350">
              <a:buFont typeface="+mj-lt"/>
              <a:buAutoNum type="arabicPeriod"/>
              <a:tabLst>
                <a:tab pos="515938" algn="l"/>
              </a:tabLst>
            </a:pPr>
            <a:r>
              <a:rPr lang="en-US" dirty="0"/>
              <a:t>Test the device using the </a:t>
            </a:r>
            <a:r>
              <a:rPr lang="en-US" b="1" dirty="0"/>
              <a:t>Raspberry Pi Simulator</a:t>
            </a:r>
            <a:r>
              <a:rPr lang="en-US" dirty="0"/>
              <a:t>.</a:t>
            </a:r>
          </a:p>
        </p:txBody>
      </p:sp>
    </p:spTree>
    <p:extLst>
      <p:ext uri="{BB962C8B-B14F-4D97-AF65-F5344CB8AC3E}">
        <p14:creationId xmlns:p14="http://schemas.microsoft.com/office/powerpoint/2010/main" val="1839516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Big data and analytics</a:t>
            </a:r>
          </a:p>
        </p:txBody>
      </p:sp>
      <p:graphicFrame>
        <p:nvGraphicFramePr>
          <p:cNvPr id="2" name="Table 3">
            <a:extLst>
              <a:ext uri="{FF2B5EF4-FFF2-40B4-BE49-F238E27FC236}">
                <a16:creationId xmlns:a16="http://schemas.microsoft.com/office/drawing/2014/main" id="{38725CB9-D8D9-4FE5-BFE9-43808B9AE356}"/>
              </a:ext>
            </a:extLst>
          </p:cNvPr>
          <p:cNvGraphicFramePr>
            <a:graphicFrameLocks noGrp="1"/>
          </p:cNvGraphicFramePr>
          <p:nvPr>
            <p:extLst>
              <p:ext uri="{D42A27DB-BD31-4B8C-83A1-F6EECF244321}">
                <p14:modId xmlns:p14="http://schemas.microsoft.com/office/powerpoint/2010/main" val="2216266668"/>
              </p:ext>
            </p:extLst>
          </p:nvPr>
        </p:nvGraphicFramePr>
        <p:xfrm>
          <a:off x="1346200" y="1428750"/>
          <a:ext cx="9546936" cy="5114925"/>
        </p:xfrm>
        <a:graphic>
          <a:graphicData uri="http://schemas.openxmlformats.org/drawingml/2006/table">
            <a:tbl>
              <a:tblPr firstRow="1" bandRow="1">
                <a:tableStyleId>{5C22544A-7EE6-4342-B048-85BDC9FD1C3A}</a:tableStyleId>
              </a:tblPr>
              <a:tblGrid>
                <a:gridCol w="3182312">
                  <a:extLst>
                    <a:ext uri="{9D8B030D-6E8A-4147-A177-3AD203B41FA5}">
                      <a16:colId xmlns:a16="http://schemas.microsoft.com/office/drawing/2014/main" val="2151448997"/>
                    </a:ext>
                  </a:extLst>
                </a:gridCol>
                <a:gridCol w="3182312">
                  <a:extLst>
                    <a:ext uri="{9D8B030D-6E8A-4147-A177-3AD203B41FA5}">
                      <a16:colId xmlns:a16="http://schemas.microsoft.com/office/drawing/2014/main" val="2496008352"/>
                    </a:ext>
                  </a:extLst>
                </a:gridCol>
                <a:gridCol w="3182312">
                  <a:extLst>
                    <a:ext uri="{9D8B030D-6E8A-4147-A177-3AD203B41FA5}">
                      <a16:colId xmlns:a16="http://schemas.microsoft.com/office/drawing/2014/main" val="2940709948"/>
                    </a:ext>
                  </a:extLst>
                </a:gridCol>
              </a:tblGrid>
              <a:tr h="1961738">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1818701551"/>
                  </a:ext>
                </a:extLst>
              </a:tr>
              <a:tr h="315318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b="1" dirty="0">
                          <a:latin typeface="Segoe UI Semilight"/>
                          <a:cs typeface="Segoe UI Semilight"/>
                        </a:rPr>
                        <a:t>Azure SQL Data Warehouse</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US" b="1" dirty="0">
                        <a:latin typeface="Segoe UI Semiligh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latin typeface="Segoe UI Semilight"/>
                          <a:cs typeface="Segoe UI Semilight"/>
                        </a:rPr>
                        <a:t> A</a:t>
                      </a:r>
                      <a:r>
                        <a:rPr lang="en-IE" dirty="0">
                          <a:latin typeface="Segoe UI Semilight"/>
                          <a:cs typeface="Segoe UI Semilight"/>
                        </a:rPr>
                        <a:t> cloud-based Enterprise Data Warehouse.</a:t>
                      </a:r>
                      <a:endParaRPr lang="en-US" dirty="0"/>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b="1" dirty="0">
                          <a:latin typeface="Segoe UI Semilight"/>
                          <a:cs typeface="Segoe UI Semilight"/>
                        </a:rPr>
                        <a:t>Azure HDInsight</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US" b="1" dirty="0">
                        <a:latin typeface="Segoe UI Semiligh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latin typeface="Segoe UI Semilight"/>
                          <a:cs typeface="Segoe UI Semilight"/>
                        </a:rPr>
                        <a:t>A </a:t>
                      </a:r>
                      <a:r>
                        <a:rPr lang="en-IE" dirty="0">
                          <a:latin typeface="Segoe UI Semilight"/>
                          <a:cs typeface="Segoe UI Semilight"/>
                        </a:rPr>
                        <a:t>fully-managed, open-source analytics service for enterprises.</a:t>
                      </a:r>
                      <a:endParaRPr lang="en-US" dirty="0"/>
                    </a:p>
                  </a:txBody>
                  <a:tcPr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b="1" dirty="0">
                          <a:latin typeface="Segoe UI Semilight"/>
                          <a:cs typeface="Segoe UI Semilight"/>
                        </a:rPr>
                        <a:t>Azure Data Lake Analytics</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US" b="1" dirty="0">
                        <a:latin typeface="Segoe UI Semiligh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latin typeface="Segoe UI Semilight"/>
                          <a:cs typeface="Segoe UI Semilight"/>
                        </a:rPr>
                        <a:t> An </a:t>
                      </a:r>
                      <a:r>
                        <a:rPr lang="en-IE" dirty="0">
                          <a:latin typeface="Segoe UI Semilight"/>
                          <a:cs typeface="Segoe UI Semilight"/>
                        </a:rPr>
                        <a:t>on-demand analytics job service that simplifies big data.</a:t>
                      </a:r>
                      <a:endParaRPr lang="en-US" dirty="0"/>
                    </a:p>
                  </a:txBody>
                  <a:tcPr anchor="ctr"/>
                </a:tc>
                <a:extLst>
                  <a:ext uri="{0D108BD9-81ED-4DB2-BD59-A6C34878D82A}">
                    <a16:rowId xmlns:a16="http://schemas.microsoft.com/office/drawing/2014/main" val="3729429040"/>
                  </a:ext>
                </a:extLst>
              </a:tr>
            </a:tbl>
          </a:graphicData>
        </a:graphic>
      </p:graphicFrame>
      <p:pic>
        <p:nvPicPr>
          <p:cNvPr id="5" name="Picture 4" descr="Icon representing Azure SQL Data Warehouse">
            <a:extLst>
              <a:ext uri="{FF2B5EF4-FFF2-40B4-BE49-F238E27FC236}">
                <a16:creationId xmlns:a16="http://schemas.microsoft.com/office/drawing/2014/main" id="{1280D19C-0699-445A-BB62-C5B6ED08F139}"/>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492" y="1797950"/>
            <a:ext cx="1255470" cy="1109202"/>
          </a:xfrm>
          <a:prstGeom prst="rect">
            <a:avLst/>
          </a:prstGeom>
        </p:spPr>
      </p:pic>
      <p:pic>
        <p:nvPicPr>
          <p:cNvPr id="9" name="Picture 8" descr=" Data Lake Analytics">
            <a:extLst>
              <a:ext uri="{FF2B5EF4-FFF2-40B4-BE49-F238E27FC236}">
                <a16:creationId xmlns:a16="http://schemas.microsoft.com/office/drawing/2014/main" id="{AD2CDDA2-7709-48C6-AC0F-6A8292DFF487}"/>
              </a:ext>
            </a:extLst>
          </p:cNvPr>
          <p:cNvPicPr>
            <a:picLocks noChangeAspect="1"/>
          </p:cNvPicPr>
          <p:nvPr/>
        </p:nvPicPr>
        <p:blipFill>
          <a:blip r:embed="rId4"/>
          <a:stretch>
            <a:fillRect/>
          </a:stretch>
        </p:blipFill>
        <p:spPr>
          <a:xfrm>
            <a:off x="8594373" y="1929849"/>
            <a:ext cx="772854" cy="845401"/>
          </a:xfrm>
          <a:prstGeom prst="rect">
            <a:avLst/>
          </a:prstGeom>
        </p:spPr>
      </p:pic>
      <p:pic>
        <p:nvPicPr>
          <p:cNvPr id="3" name="Picture 2" descr="HDinsight icon">
            <a:extLst>
              <a:ext uri="{FF2B5EF4-FFF2-40B4-BE49-F238E27FC236}">
                <a16:creationId xmlns:a16="http://schemas.microsoft.com/office/drawing/2014/main" id="{748EFE18-BAD2-4DBA-A71D-6B280BC359C9}"/>
              </a:ext>
            </a:extLst>
          </p:cNvPr>
          <p:cNvPicPr>
            <a:picLocks noChangeAspect="1"/>
          </p:cNvPicPr>
          <p:nvPr/>
        </p:nvPicPr>
        <p:blipFill>
          <a:blip r:embed="rId5"/>
          <a:stretch>
            <a:fillRect/>
          </a:stretch>
        </p:blipFill>
        <p:spPr>
          <a:xfrm>
            <a:off x="5573559" y="1806442"/>
            <a:ext cx="1092217" cy="1092217"/>
          </a:xfrm>
          <a:prstGeom prst="rect">
            <a:avLst/>
          </a:prstGeom>
        </p:spPr>
      </p:pic>
    </p:spTree>
    <p:extLst>
      <p:ext uri="{BB962C8B-B14F-4D97-AF65-F5344CB8AC3E}">
        <p14:creationId xmlns:p14="http://schemas.microsoft.com/office/powerpoint/2010/main" val="17017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Artificial Intelligence</a:t>
            </a:r>
          </a:p>
        </p:txBody>
      </p:sp>
      <p:graphicFrame>
        <p:nvGraphicFramePr>
          <p:cNvPr id="2" name="Table 3">
            <a:extLst>
              <a:ext uri="{FF2B5EF4-FFF2-40B4-BE49-F238E27FC236}">
                <a16:creationId xmlns:a16="http://schemas.microsoft.com/office/drawing/2014/main" id="{2891F4F3-834F-4ABE-A071-DCDD7ABFBBFF}"/>
              </a:ext>
            </a:extLst>
          </p:cNvPr>
          <p:cNvGraphicFramePr>
            <a:graphicFrameLocks noGrp="1"/>
          </p:cNvGraphicFramePr>
          <p:nvPr>
            <p:extLst>
              <p:ext uri="{D42A27DB-BD31-4B8C-83A1-F6EECF244321}">
                <p14:modId xmlns:p14="http://schemas.microsoft.com/office/powerpoint/2010/main" val="1841356298"/>
              </p:ext>
            </p:extLst>
          </p:nvPr>
        </p:nvGraphicFramePr>
        <p:xfrm>
          <a:off x="1422400" y="1741804"/>
          <a:ext cx="9455150" cy="4373245"/>
        </p:xfrm>
        <a:graphic>
          <a:graphicData uri="http://schemas.openxmlformats.org/drawingml/2006/table">
            <a:tbl>
              <a:tblPr firstRow="1" bandRow="1">
                <a:tableStyleId>{5C22544A-7EE6-4342-B048-85BDC9FD1C3A}</a:tableStyleId>
              </a:tblPr>
              <a:tblGrid>
                <a:gridCol w="4727575">
                  <a:extLst>
                    <a:ext uri="{9D8B030D-6E8A-4147-A177-3AD203B41FA5}">
                      <a16:colId xmlns:a16="http://schemas.microsoft.com/office/drawing/2014/main" val="1177375270"/>
                    </a:ext>
                  </a:extLst>
                </a:gridCol>
                <a:gridCol w="4727575">
                  <a:extLst>
                    <a:ext uri="{9D8B030D-6E8A-4147-A177-3AD203B41FA5}">
                      <a16:colId xmlns:a16="http://schemas.microsoft.com/office/drawing/2014/main" val="3090973744"/>
                    </a:ext>
                  </a:extLst>
                </a:gridCol>
              </a:tblGrid>
              <a:tr h="2417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Segoe UI Semilight"/>
                          <a:cs typeface="Segoe UI Semilight"/>
                        </a:rPr>
                        <a:t>Azure Machine Learning service</a:t>
                      </a:r>
                      <a:r>
                        <a:rPr lang="en-US" dirty="0">
                          <a:solidFill>
                            <a:schemeClr val="tx1"/>
                          </a:solidFill>
                          <a:latin typeface="Segoe UI Semilight"/>
                          <a:cs typeface="Segoe UI Semilight"/>
                        </a:rPr>
                        <a:t> </a:t>
                      </a:r>
                      <a:r>
                        <a:rPr lang="en-US" b="0" dirty="0">
                          <a:solidFill>
                            <a:schemeClr val="tx1"/>
                          </a:solidFill>
                          <a:latin typeface="Segoe UI Semilight"/>
                          <a:cs typeface="Segoe UI Semilight"/>
                        </a:rPr>
                        <a:t>provides </a:t>
                      </a:r>
                      <a:r>
                        <a:rPr lang="en-IE" b="0" dirty="0">
                          <a:solidFill>
                            <a:schemeClr val="tx1"/>
                          </a:solidFill>
                          <a:latin typeface="Segoe UI Semilight"/>
                          <a:cs typeface="Segoe UI Semilight"/>
                        </a:rPr>
                        <a:t>a cloud-based environment used to develop, train, test, deploy, manage, and track machine learning models.</a:t>
                      </a:r>
                      <a:endParaRPr lang="en-US" b="0" dirty="0">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4166616722"/>
                  </a:ext>
                </a:extLst>
              </a:tr>
              <a:tr h="195569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Segoe UI Semilight"/>
                          <a:cs typeface="Segoe UI Semilight"/>
                        </a:rPr>
                        <a:t>Azure Machine Learning Studio</a:t>
                      </a:r>
                      <a:r>
                        <a:rPr lang="en-US" dirty="0">
                          <a:solidFill>
                            <a:schemeClr val="tx1"/>
                          </a:solidFill>
                          <a:latin typeface="Segoe UI Semilight"/>
                          <a:cs typeface="Segoe UI Semilight"/>
                        </a:rPr>
                        <a:t> is a </a:t>
                      </a:r>
                      <a:r>
                        <a:rPr lang="en-IE" dirty="0">
                          <a:solidFill>
                            <a:schemeClr val="tx1"/>
                          </a:solidFill>
                          <a:latin typeface="Segoe UI Semilight"/>
                          <a:cs typeface="Segoe UI Semilight"/>
                        </a:rPr>
                        <a:t>collaborative, drag-and-drop visual workspace where you can build, test, and deploy machine learning solutions without needing to write code.</a:t>
                      </a:r>
                      <a:endParaRPr lang="en-US" dirty="0">
                        <a:solidFill>
                          <a:schemeClr val="tx1"/>
                        </a:solidFill>
                        <a:latin typeface="Segoe UI Semilight"/>
                        <a:cs typeface="Segoe UI Semilight"/>
                      </a:endParaRPr>
                    </a:p>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3272699859"/>
                  </a:ext>
                </a:extLst>
              </a:tr>
            </a:tbl>
          </a:graphicData>
        </a:graphic>
      </p:graphicFrame>
      <p:pic>
        <p:nvPicPr>
          <p:cNvPr id="5" name="Picture 4" descr="Icon representing Azure Machine Learning Studio">
            <a:extLst>
              <a:ext uri="{FF2B5EF4-FFF2-40B4-BE49-F238E27FC236}">
                <a16:creationId xmlns:a16="http://schemas.microsoft.com/office/drawing/2014/main" id="{97CFAC64-2CAB-4585-A9C0-FE2C8AF544DF}"/>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061" y="4464601"/>
            <a:ext cx="988162" cy="1061359"/>
          </a:xfrm>
          <a:prstGeom prst="rect">
            <a:avLst/>
          </a:prstGeom>
        </p:spPr>
      </p:pic>
      <p:pic>
        <p:nvPicPr>
          <p:cNvPr id="7" name="Picture 6" descr="Icon representing Azure Machine Learning service">
            <a:extLst>
              <a:ext uri="{FF2B5EF4-FFF2-40B4-BE49-F238E27FC236}">
                <a16:creationId xmlns:a16="http://schemas.microsoft.com/office/drawing/2014/main" id="{BA413AFC-BE62-48F5-9D34-7DB1D389BECD}"/>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7061" y="2372474"/>
            <a:ext cx="988162" cy="1056526"/>
          </a:xfrm>
          <a:prstGeom prst="rect">
            <a:avLst/>
          </a:prstGeom>
        </p:spPr>
      </p:pic>
    </p:spTree>
    <p:extLst>
      <p:ext uri="{BB962C8B-B14F-4D97-AF65-F5344CB8AC3E}">
        <p14:creationId xmlns:p14="http://schemas.microsoft.com/office/powerpoint/2010/main" val="10197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Serverless computing</a:t>
            </a:r>
          </a:p>
        </p:txBody>
      </p:sp>
      <p:graphicFrame>
        <p:nvGraphicFramePr>
          <p:cNvPr id="2" name="Table 3">
            <a:extLst>
              <a:ext uri="{FF2B5EF4-FFF2-40B4-BE49-F238E27FC236}">
                <a16:creationId xmlns:a16="http://schemas.microsoft.com/office/drawing/2014/main" id="{7BC59E0D-DC75-41C7-B5E5-C4FCAB85827E}"/>
              </a:ext>
            </a:extLst>
          </p:cNvPr>
          <p:cNvGraphicFramePr>
            <a:graphicFrameLocks noGrp="1"/>
          </p:cNvGraphicFramePr>
          <p:nvPr>
            <p:extLst>
              <p:ext uri="{D42A27DB-BD31-4B8C-83A1-F6EECF244321}">
                <p14:modId xmlns:p14="http://schemas.microsoft.com/office/powerpoint/2010/main" val="2559801323"/>
              </p:ext>
            </p:extLst>
          </p:nvPr>
        </p:nvGraphicFramePr>
        <p:xfrm>
          <a:off x="1193799" y="1387851"/>
          <a:ext cx="9864726" cy="4931418"/>
        </p:xfrm>
        <a:graphic>
          <a:graphicData uri="http://schemas.openxmlformats.org/drawingml/2006/table">
            <a:tbl>
              <a:tblPr firstRow="1" bandRow="1">
                <a:tableStyleId>{5C22544A-7EE6-4342-B048-85BDC9FD1C3A}</a:tableStyleId>
              </a:tblPr>
              <a:tblGrid>
                <a:gridCol w="2492376">
                  <a:extLst>
                    <a:ext uri="{9D8B030D-6E8A-4147-A177-3AD203B41FA5}">
                      <a16:colId xmlns:a16="http://schemas.microsoft.com/office/drawing/2014/main" val="536659598"/>
                    </a:ext>
                  </a:extLst>
                </a:gridCol>
                <a:gridCol w="7372350">
                  <a:extLst>
                    <a:ext uri="{9D8B030D-6E8A-4147-A177-3AD203B41FA5}">
                      <a16:colId xmlns:a16="http://schemas.microsoft.com/office/drawing/2014/main" val="2507611427"/>
                    </a:ext>
                  </a:extLst>
                </a:gridCol>
              </a:tblGrid>
              <a:tr h="1643806">
                <a:tc>
                  <a:txBody>
                    <a:bodyPr/>
                    <a:lstStyle/>
                    <a:p>
                      <a:endParaRPr lang="en-US" dirty="0">
                        <a:solidFill>
                          <a:schemeClr val="tx1"/>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solidFill>
                            <a:schemeClr val="tx1"/>
                          </a:solidFill>
                        </a:rPr>
                        <a:t>Azure Functions </a:t>
                      </a:r>
                      <a:r>
                        <a:rPr lang="en-US" b="0" dirty="0">
                          <a:solidFill>
                            <a:schemeClr val="tx1"/>
                          </a:solidFill>
                        </a:rPr>
                        <a:t>is </a:t>
                      </a:r>
                      <a:r>
                        <a:rPr lang="en-IE" b="0" dirty="0">
                          <a:solidFill>
                            <a:schemeClr val="tx1"/>
                          </a:solidFill>
                        </a:rPr>
                        <a:t>code running your service and not the underlying platform or infrastructure. </a:t>
                      </a:r>
                      <a:r>
                        <a:rPr lang="en-US" b="0" dirty="0">
                          <a:solidFill>
                            <a:schemeClr val="tx1"/>
                          </a:solidFill>
                        </a:rPr>
                        <a:t>Creates infrastructure based on an event</a:t>
                      </a:r>
                      <a:r>
                        <a:rPr lang="en-US" dirty="0">
                          <a:solidFill>
                            <a:schemeClr val="tx1"/>
                          </a:solidFill>
                        </a:rPr>
                        <a:t>.</a:t>
                      </a:r>
                    </a:p>
                    <a:p>
                      <a:endParaRPr lang="en-US" dirty="0">
                        <a:solidFill>
                          <a:schemeClr val="tx1"/>
                        </a:solidFill>
                      </a:endParaRPr>
                    </a:p>
                  </a:txBody>
                  <a:tcPr anchor="ctr"/>
                </a:tc>
                <a:extLst>
                  <a:ext uri="{0D108BD9-81ED-4DB2-BD59-A6C34878D82A}">
                    <a16:rowId xmlns:a16="http://schemas.microsoft.com/office/drawing/2014/main" val="3422174072"/>
                  </a:ext>
                </a:extLst>
              </a:tr>
              <a:tr h="1643806">
                <a:tc>
                  <a:txBody>
                    <a:bodyPr/>
                    <a:lstStyle/>
                    <a:p>
                      <a:endParaRPr lang="en-US" dirty="0">
                        <a:solidFill>
                          <a:schemeClr val="tx1"/>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solidFill>
                            <a:schemeClr val="tx1"/>
                          </a:solidFill>
                        </a:rPr>
                        <a:t>Azure Logic Apps </a:t>
                      </a:r>
                      <a:r>
                        <a:rPr lang="en-US" dirty="0">
                          <a:solidFill>
                            <a:schemeClr val="tx1"/>
                          </a:solidFill>
                        </a:rPr>
                        <a:t>is a</a:t>
                      </a:r>
                      <a:r>
                        <a:rPr lang="en-IE" dirty="0">
                          <a:solidFill>
                            <a:schemeClr val="tx1"/>
                          </a:solidFill>
                        </a:rPr>
                        <a:t> cloud service that helps you automate and orchestrate tasks, business processes, and workflows when you need to integrate apps, data, systems, and services.</a:t>
                      </a:r>
                    </a:p>
                    <a:p>
                      <a:endParaRPr lang="en-US" dirty="0">
                        <a:solidFill>
                          <a:schemeClr val="tx1"/>
                        </a:solidFill>
                      </a:endParaRPr>
                    </a:p>
                  </a:txBody>
                  <a:tcPr anchor="ctr"/>
                </a:tc>
                <a:extLst>
                  <a:ext uri="{0D108BD9-81ED-4DB2-BD59-A6C34878D82A}">
                    <a16:rowId xmlns:a16="http://schemas.microsoft.com/office/drawing/2014/main" val="1968292496"/>
                  </a:ext>
                </a:extLst>
              </a:tr>
              <a:tr h="1643806">
                <a:tc>
                  <a:txBody>
                    <a:bodyPr/>
                    <a:lstStyle/>
                    <a:p>
                      <a:endParaRPr lang="en-US">
                        <a:solidFill>
                          <a:schemeClr val="tx1"/>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solidFill>
                            <a:schemeClr val="tx1"/>
                          </a:solidFill>
                        </a:rPr>
                        <a:t>Azure Event Grid</a:t>
                      </a:r>
                      <a:r>
                        <a:rPr lang="en-US" dirty="0">
                          <a:solidFill>
                            <a:schemeClr val="tx1"/>
                          </a:solidFill>
                        </a:rPr>
                        <a:t> is a </a:t>
                      </a:r>
                      <a:r>
                        <a:rPr lang="en-IE" dirty="0">
                          <a:solidFill>
                            <a:schemeClr val="tx1"/>
                          </a:solidFill>
                        </a:rPr>
                        <a:t>fully-managed, intelligent event routing service that uses a publish-subscribe model for uniform event consumption.</a:t>
                      </a:r>
                      <a:endParaRPr lang="en-US" dirty="0">
                        <a:solidFill>
                          <a:schemeClr val="tx1"/>
                        </a:solidFill>
                      </a:endParaRPr>
                    </a:p>
                    <a:p>
                      <a:endParaRPr lang="en-US" dirty="0">
                        <a:solidFill>
                          <a:schemeClr val="tx1"/>
                        </a:solidFill>
                      </a:endParaRPr>
                    </a:p>
                  </a:txBody>
                  <a:tcPr anchor="ctr"/>
                </a:tc>
                <a:extLst>
                  <a:ext uri="{0D108BD9-81ED-4DB2-BD59-A6C34878D82A}">
                    <a16:rowId xmlns:a16="http://schemas.microsoft.com/office/drawing/2014/main" val="1529704065"/>
                  </a:ext>
                </a:extLst>
              </a:tr>
            </a:tbl>
          </a:graphicData>
        </a:graphic>
      </p:graphicFrame>
      <p:pic>
        <p:nvPicPr>
          <p:cNvPr id="3" name="Picture 2" descr="Functions icon">
            <a:extLst>
              <a:ext uri="{FF2B5EF4-FFF2-40B4-BE49-F238E27FC236}">
                <a16:creationId xmlns:a16="http://schemas.microsoft.com/office/drawing/2014/main" id="{8CE58DD3-F46D-45A3-852C-738E261E2E89}"/>
              </a:ext>
            </a:extLst>
          </p:cNvPr>
          <p:cNvPicPr>
            <a:picLocks noChangeAspect="1"/>
          </p:cNvPicPr>
          <p:nvPr/>
        </p:nvPicPr>
        <p:blipFill>
          <a:blip r:embed="rId3"/>
          <a:stretch>
            <a:fillRect/>
          </a:stretch>
        </p:blipFill>
        <p:spPr>
          <a:xfrm>
            <a:off x="2008206" y="1823742"/>
            <a:ext cx="742550" cy="836327"/>
          </a:xfrm>
          <a:prstGeom prst="rect">
            <a:avLst/>
          </a:prstGeom>
        </p:spPr>
      </p:pic>
      <p:pic>
        <p:nvPicPr>
          <p:cNvPr id="10" name="Picture 9" descr="Logic Apps icon">
            <a:extLst>
              <a:ext uri="{FF2B5EF4-FFF2-40B4-BE49-F238E27FC236}">
                <a16:creationId xmlns:a16="http://schemas.microsoft.com/office/drawing/2014/main" id="{995E33EB-2B90-4AE6-86E0-EC179F6A1946}"/>
              </a:ext>
            </a:extLst>
          </p:cNvPr>
          <p:cNvPicPr>
            <a:picLocks noChangeAspect="1"/>
          </p:cNvPicPr>
          <p:nvPr/>
        </p:nvPicPr>
        <p:blipFill>
          <a:blip r:embed="rId4"/>
          <a:stretch>
            <a:fillRect/>
          </a:stretch>
        </p:blipFill>
        <p:spPr>
          <a:xfrm>
            <a:off x="2008206" y="4968633"/>
            <a:ext cx="742550" cy="742550"/>
          </a:xfrm>
          <a:prstGeom prst="rect">
            <a:avLst/>
          </a:prstGeom>
        </p:spPr>
      </p:pic>
      <p:pic>
        <p:nvPicPr>
          <p:cNvPr id="12" name="Picture 11" descr="Event grid icon">
            <a:extLst>
              <a:ext uri="{FF2B5EF4-FFF2-40B4-BE49-F238E27FC236}">
                <a16:creationId xmlns:a16="http://schemas.microsoft.com/office/drawing/2014/main" id="{B2D73169-752E-4B4D-8A8D-D113EECD879D}"/>
              </a:ext>
            </a:extLst>
          </p:cNvPr>
          <p:cNvPicPr>
            <a:picLocks noChangeAspect="1"/>
          </p:cNvPicPr>
          <p:nvPr/>
        </p:nvPicPr>
        <p:blipFill>
          <a:blip r:embed="rId5"/>
          <a:stretch>
            <a:fillRect/>
          </a:stretch>
        </p:blipFill>
        <p:spPr>
          <a:xfrm>
            <a:off x="2008206" y="3430770"/>
            <a:ext cx="767162" cy="767162"/>
          </a:xfrm>
          <a:prstGeom prst="rect">
            <a:avLst/>
          </a:prstGeom>
        </p:spPr>
      </p:pic>
    </p:spTree>
    <p:extLst>
      <p:ext uri="{BB962C8B-B14F-4D97-AF65-F5344CB8AC3E}">
        <p14:creationId xmlns:p14="http://schemas.microsoft.com/office/powerpoint/2010/main" val="75865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199" y="2536580"/>
            <a:ext cx="5511801" cy="997196"/>
          </a:xfrm>
        </p:spPr>
        <p:txBody>
          <a:bodyPr/>
          <a:lstStyle/>
          <a:p>
            <a:r>
              <a:rPr lang="en-US" dirty="0"/>
              <a:t>Walkthrough – </a:t>
            </a:r>
            <a:r>
              <a:rPr lang="en-IE" dirty="0"/>
              <a:t>Implement Azure Functions</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231106"/>
          </a:xfrm>
        </p:spPr>
        <p:txBody>
          <a:bodyPr/>
          <a:lstStyle/>
          <a:p>
            <a:pPr marL="233362" indent="0">
              <a:buNone/>
              <a:tabLst>
                <a:tab pos="515938" algn="l"/>
              </a:tabLst>
            </a:pPr>
            <a:r>
              <a:rPr lang="en-US" dirty="0"/>
              <a:t>Create a Function app with a Webhook to provide a Hello message with your name. </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Create a Function app.</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Create a HTTP triggered event function and test.</a:t>
            </a:r>
          </a:p>
        </p:txBody>
      </p:sp>
    </p:spTree>
    <p:extLst>
      <p:ext uri="{BB962C8B-B14F-4D97-AF65-F5344CB8AC3E}">
        <p14:creationId xmlns:p14="http://schemas.microsoft.com/office/powerpoint/2010/main" val="1002175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dirty="0"/>
              <a:t>Module: Discuss Core Azure Architectural Components </a:t>
            </a:r>
            <a:br>
              <a:rPr lang="en-US" sz="3200" dirty="0"/>
            </a:br>
            <a:r>
              <a:rPr lang="en-US" sz="3200" dirty="0">
                <a:solidFill>
                  <a:schemeClr val="accent4"/>
                </a:solidFill>
              </a:rPr>
              <a:t>Introduction</a:t>
            </a:r>
          </a:p>
        </p:txBody>
      </p:sp>
      <p:sp>
        <p:nvSpPr>
          <p:cNvPr id="6" name="Text Placeholder 5"/>
          <p:cNvSpPr>
            <a:spLocks noGrp="1"/>
          </p:cNvSpPr>
          <p:nvPr>
            <p:ph type="body" sz="quarter" idx="10"/>
          </p:nvPr>
        </p:nvSpPr>
        <p:spPr>
          <a:xfrm>
            <a:off x="455995" y="1922586"/>
            <a:ext cx="9384447" cy="1514197"/>
          </a:xfrm>
        </p:spPr>
        <p:txBody>
          <a:bodyPr/>
          <a:lstStyle/>
          <a:p>
            <a:pPr marL="0" indent="0">
              <a:buNone/>
            </a:pPr>
            <a:r>
              <a:rPr lang="en-US" sz="1800" dirty="0"/>
              <a:t>Learning Objectives:</a:t>
            </a:r>
          </a:p>
          <a:p>
            <a:endParaRPr lang="en-US" sz="1800" dirty="0"/>
          </a:p>
          <a:p>
            <a:pPr marL="457200" indent="-457200">
              <a:buFont typeface="Arial" panose="020B0604020202020204" pitchFamily="34" charset="0"/>
              <a:buChar char="•"/>
            </a:pPr>
            <a:r>
              <a:rPr lang="en-US" sz="1800" dirty="0"/>
              <a:t>Explore the physical structure of Azure infrastructure</a:t>
            </a:r>
          </a:p>
          <a:p>
            <a:pPr marL="457200" indent="-457200">
              <a:buFont typeface="Arial" panose="020B0604020202020204" pitchFamily="34" charset="0"/>
              <a:buChar char="•"/>
            </a:pPr>
            <a:r>
              <a:rPr lang="en-US" sz="1800" dirty="0"/>
              <a:t>Understand the service level agreements provided by Azure</a:t>
            </a:r>
          </a:p>
          <a:p>
            <a:pPr marL="457200" indent="-457200">
              <a:buFont typeface="Arial" panose="020B0604020202020204" pitchFamily="34" charset="0"/>
              <a:buChar char="•"/>
            </a:pPr>
            <a:r>
              <a:rPr lang="en-US" sz="1800" dirty="0"/>
              <a:t>Learn how to provide your own service level agreements for your apps</a:t>
            </a:r>
          </a:p>
        </p:txBody>
      </p:sp>
    </p:spTree>
    <p:extLst>
      <p:ext uri="{BB962C8B-B14F-4D97-AF65-F5344CB8AC3E}">
        <p14:creationId xmlns:p14="http://schemas.microsoft.com/office/powerpoint/2010/main" val="274387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DevOps</a:t>
            </a:r>
          </a:p>
        </p:txBody>
      </p:sp>
      <p:graphicFrame>
        <p:nvGraphicFramePr>
          <p:cNvPr id="2" name="Table 3">
            <a:extLst>
              <a:ext uri="{FF2B5EF4-FFF2-40B4-BE49-F238E27FC236}">
                <a16:creationId xmlns:a16="http://schemas.microsoft.com/office/drawing/2014/main" id="{82ED432C-34A4-480A-8B73-103D064E5BCC}"/>
              </a:ext>
            </a:extLst>
          </p:cNvPr>
          <p:cNvGraphicFramePr>
            <a:graphicFrameLocks noGrp="1"/>
          </p:cNvGraphicFramePr>
          <p:nvPr>
            <p:extLst>
              <p:ext uri="{D42A27DB-BD31-4B8C-83A1-F6EECF244321}">
                <p14:modId xmlns:p14="http://schemas.microsoft.com/office/powerpoint/2010/main" val="1199540276"/>
              </p:ext>
            </p:extLst>
          </p:nvPr>
        </p:nvGraphicFramePr>
        <p:xfrm>
          <a:off x="1257299" y="1247775"/>
          <a:ext cx="9896476" cy="4681212"/>
        </p:xfrm>
        <a:graphic>
          <a:graphicData uri="http://schemas.openxmlformats.org/drawingml/2006/table">
            <a:tbl>
              <a:tblPr firstRow="1" bandRow="1">
                <a:tableStyleId>{5C22544A-7EE6-4342-B048-85BDC9FD1C3A}</a:tableStyleId>
              </a:tblPr>
              <a:tblGrid>
                <a:gridCol w="4948238">
                  <a:extLst>
                    <a:ext uri="{9D8B030D-6E8A-4147-A177-3AD203B41FA5}">
                      <a16:colId xmlns:a16="http://schemas.microsoft.com/office/drawing/2014/main" val="2310877091"/>
                    </a:ext>
                  </a:extLst>
                </a:gridCol>
                <a:gridCol w="4948238">
                  <a:extLst>
                    <a:ext uri="{9D8B030D-6E8A-4147-A177-3AD203B41FA5}">
                      <a16:colId xmlns:a16="http://schemas.microsoft.com/office/drawing/2014/main" val="893634949"/>
                    </a:ext>
                  </a:extLst>
                </a:gridCol>
              </a:tblGrid>
              <a:tr h="263153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3594541"/>
                  </a:ext>
                </a:extLst>
              </a:tr>
              <a:tr h="204967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Azure DevOps services </a:t>
                      </a:r>
                      <a:r>
                        <a:rPr lang="en-US" dirty="0"/>
                        <a:t>provides </a:t>
                      </a:r>
                      <a:r>
                        <a:rPr lang="en-IE" dirty="0"/>
                        <a:t>development collaboration tools including pipelines, Git repositories, Kanban boards, and extensive automated and cloud-based load testing.</a:t>
                      </a:r>
                    </a:p>
                    <a:p>
                      <a:endParaRPr lang="en-US"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Azure DevTest Labs </a:t>
                      </a:r>
                      <a:r>
                        <a:rPr lang="en-US" dirty="0"/>
                        <a:t>allows you to </a:t>
                      </a:r>
                      <a:r>
                        <a:rPr lang="en-IE" dirty="0"/>
                        <a:t>quickly create environments in Azure while minimizing waste and controlling cost.</a:t>
                      </a:r>
                      <a:endParaRPr lang="en-US" dirty="0"/>
                    </a:p>
                    <a:p>
                      <a:endParaRPr lang="en-US" dirty="0"/>
                    </a:p>
                  </a:txBody>
                  <a:tcPr/>
                </a:tc>
                <a:extLst>
                  <a:ext uri="{0D108BD9-81ED-4DB2-BD59-A6C34878D82A}">
                    <a16:rowId xmlns:a16="http://schemas.microsoft.com/office/drawing/2014/main" val="1833363459"/>
                  </a:ext>
                </a:extLst>
              </a:tr>
            </a:tbl>
          </a:graphicData>
        </a:graphic>
      </p:graphicFrame>
      <p:pic>
        <p:nvPicPr>
          <p:cNvPr id="3" name="Picture 2" descr="Icon representing Azure DevTest Labs">
            <a:extLst>
              <a:ext uri="{FF2B5EF4-FFF2-40B4-BE49-F238E27FC236}">
                <a16:creationId xmlns:a16="http://schemas.microsoft.com/office/drawing/2014/main" id="{8CF121F8-2A32-4EA6-BA16-4560995A0DE4}"/>
              </a:ext>
            </a:extLst>
          </p:cNvPr>
          <p:cNvPicPr>
            <a:picLocks noChangeAspect="1"/>
          </p:cNvPicPr>
          <p:nvPr/>
        </p:nvPicPr>
        <p:blipFill>
          <a:blip r:embed="rId3"/>
          <a:stretch>
            <a:fillRect/>
          </a:stretch>
        </p:blipFill>
        <p:spPr>
          <a:xfrm>
            <a:off x="7667623" y="1857052"/>
            <a:ext cx="1790000" cy="1338395"/>
          </a:xfrm>
          <a:prstGeom prst="rect">
            <a:avLst/>
          </a:prstGeom>
        </p:spPr>
      </p:pic>
      <p:pic>
        <p:nvPicPr>
          <p:cNvPr id="7" name="Picture 6" descr="Icon representing Azure DevOps services">
            <a:extLst>
              <a:ext uri="{FF2B5EF4-FFF2-40B4-BE49-F238E27FC236}">
                <a16:creationId xmlns:a16="http://schemas.microsoft.com/office/drawing/2014/main" id="{07102762-A206-489C-9AEB-5CBE80399EAF}"/>
              </a:ext>
            </a:extLst>
          </p:cNvPr>
          <p:cNvPicPr>
            <a:picLocks noChangeAspect="1"/>
          </p:cNvPicPr>
          <p:nvPr/>
        </p:nvPicPr>
        <p:blipFill>
          <a:blip r:embed="rId4"/>
          <a:stretch>
            <a:fillRect/>
          </a:stretch>
        </p:blipFill>
        <p:spPr>
          <a:xfrm>
            <a:off x="3104448" y="1939830"/>
            <a:ext cx="1223284" cy="1172840"/>
          </a:xfrm>
          <a:prstGeom prst="rect">
            <a:avLst/>
          </a:prstGeom>
        </p:spPr>
      </p:pic>
    </p:spTree>
    <p:extLst>
      <p:ext uri="{BB962C8B-B14F-4D97-AF65-F5344CB8AC3E}">
        <p14:creationId xmlns:p14="http://schemas.microsoft.com/office/powerpoint/2010/main" val="209370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56338-6601-4274-B56C-3C52C27AFD90}"/>
              </a:ext>
            </a:extLst>
          </p:cNvPr>
          <p:cNvSpPr>
            <a:spLocks noGrp="1"/>
          </p:cNvSpPr>
          <p:nvPr>
            <p:ph type="title"/>
          </p:nvPr>
        </p:nvSpPr>
        <p:spPr/>
        <p:txBody>
          <a:bodyPr/>
          <a:lstStyle/>
          <a:p>
            <a:r>
              <a:rPr lang="en-US" dirty="0"/>
              <a:t>Explore Azure App Service</a:t>
            </a:r>
          </a:p>
        </p:txBody>
      </p:sp>
      <p:sp>
        <p:nvSpPr>
          <p:cNvPr id="3" name="Text Placeholder 2">
            <a:extLst>
              <a:ext uri="{FF2B5EF4-FFF2-40B4-BE49-F238E27FC236}">
                <a16:creationId xmlns:a16="http://schemas.microsoft.com/office/drawing/2014/main" id="{4B923089-BB34-4624-821E-F20A72D88D30}"/>
              </a:ext>
            </a:extLst>
          </p:cNvPr>
          <p:cNvSpPr>
            <a:spLocks noGrp="1"/>
          </p:cNvSpPr>
          <p:nvPr>
            <p:ph type="body" sz="quarter" idx="10"/>
          </p:nvPr>
        </p:nvSpPr>
        <p:spPr>
          <a:xfrm>
            <a:off x="588263" y="1342644"/>
            <a:ext cx="11388733" cy="4433778"/>
          </a:xfrm>
        </p:spPr>
        <p:txBody>
          <a:bodyPr/>
          <a:lstStyle/>
          <a:p>
            <a:r>
              <a:rPr lang="en-US" dirty="0"/>
              <a:t>Quickly and easily build web and mobile apps for any platform or device. </a:t>
            </a:r>
            <a:r>
              <a:rPr lang="en-US" b="0" i="0" dirty="0">
                <a:effectLst/>
                <a:latin typeface="Segoe UI" panose="020B0502040204020203" pitchFamily="34" charset="0"/>
              </a:rPr>
              <a:t>Azure App Service enables you to build and host web apps, mobile back ends, and RESTful APIs in the programming language of your choice without managing infrastructure.</a:t>
            </a:r>
          </a:p>
          <a:p>
            <a:endParaRPr lang="en-US" dirty="0"/>
          </a:p>
          <a:p>
            <a:pPr marL="519113" lvl="1" indent="-290513">
              <a:buFont typeface="Arial" panose="020B0604020202020204" pitchFamily="34" charset="0"/>
              <a:buChar char="•"/>
            </a:pPr>
            <a:r>
              <a:rPr lang="en-US" sz="2600" dirty="0">
                <a:latin typeface="Segoe UI Semilight" panose="020B0402040204020203" pitchFamily="34" charset="0"/>
                <a:cs typeface="Segoe UI Semilight" panose="020B0402040204020203" pitchFamily="34" charset="0"/>
              </a:rPr>
              <a:t>Multiple languages and frameworks.</a:t>
            </a:r>
          </a:p>
          <a:p>
            <a:pPr marL="519113" lvl="1" indent="-290513">
              <a:buFont typeface="Arial" panose="020B0604020202020204" pitchFamily="34" charset="0"/>
              <a:buChar char="•"/>
            </a:pPr>
            <a:endParaRPr lang="en-US" sz="2600" dirty="0">
              <a:latin typeface="Segoe UI Semilight" panose="020B0402040204020203" pitchFamily="34" charset="0"/>
              <a:cs typeface="Segoe UI Semilight" panose="020B0402040204020203" pitchFamily="34" charset="0"/>
            </a:endParaRPr>
          </a:p>
          <a:p>
            <a:pPr marL="519113" lvl="1" indent="-290513">
              <a:buFont typeface="Arial" panose="020B0604020202020204" pitchFamily="34" charset="0"/>
              <a:buChar char="•"/>
            </a:pPr>
            <a:r>
              <a:rPr lang="en-US" sz="2600" dirty="0">
                <a:latin typeface="Segoe UI Semilight" panose="020B0402040204020203" pitchFamily="34" charset="0"/>
                <a:cs typeface="Segoe UI Semilight" panose="020B0402040204020203" pitchFamily="34" charset="0"/>
              </a:rPr>
              <a:t>Global scale with high availability.</a:t>
            </a:r>
          </a:p>
          <a:p>
            <a:pPr marL="519113" lvl="1" indent="-290513">
              <a:buFont typeface="Arial" panose="020B0604020202020204" pitchFamily="34" charset="0"/>
              <a:buChar char="•"/>
            </a:pPr>
            <a:endParaRPr lang="en-US" sz="2600" dirty="0">
              <a:latin typeface="Segoe UI Semilight" panose="020B0402040204020203" pitchFamily="34" charset="0"/>
              <a:cs typeface="Segoe UI Semilight" panose="020B0402040204020203" pitchFamily="34" charset="0"/>
            </a:endParaRPr>
          </a:p>
          <a:p>
            <a:pPr marL="519113" lvl="1" indent="-290513">
              <a:buFont typeface="Arial" panose="020B0604020202020204" pitchFamily="34" charset="0"/>
              <a:buChar char="•"/>
            </a:pPr>
            <a:r>
              <a:rPr lang="en-US" sz="2600" dirty="0">
                <a:latin typeface="Segoe UI Semilight" panose="020B0402040204020203" pitchFamily="34" charset="0"/>
                <a:cs typeface="Segoe UI Semilight" panose="020B0402040204020203" pitchFamily="34" charset="0"/>
              </a:rPr>
              <a:t>Security and compliance.</a:t>
            </a:r>
          </a:p>
          <a:p>
            <a:pPr marL="519113" lvl="1" indent="-290513">
              <a:buFont typeface="Arial" panose="020B0604020202020204" pitchFamily="34" charset="0"/>
              <a:buChar char="•"/>
            </a:pPr>
            <a:endParaRPr lang="en-US" sz="2600" dirty="0">
              <a:latin typeface="Segoe UI Semilight" panose="020B0402040204020203" pitchFamily="34" charset="0"/>
              <a:cs typeface="Segoe UI Semilight" panose="020B0402040204020203" pitchFamily="34" charset="0"/>
            </a:endParaRPr>
          </a:p>
          <a:p>
            <a:pPr marL="519113" lvl="1" indent="-290513">
              <a:buFont typeface="Arial" panose="020B0604020202020204" pitchFamily="34" charset="0"/>
              <a:buChar char="•"/>
            </a:pPr>
            <a:r>
              <a:rPr lang="en-US" sz="2600" dirty="0">
                <a:latin typeface="Segoe UI Semilight" panose="020B0402040204020203" pitchFamily="34" charset="0"/>
                <a:cs typeface="Segoe UI Semilight" panose="020B0402040204020203" pitchFamily="34" charset="0"/>
              </a:rPr>
              <a:t>Visual Studio integration.</a:t>
            </a:r>
          </a:p>
        </p:txBody>
      </p:sp>
      <p:pic>
        <p:nvPicPr>
          <p:cNvPr id="5" name="Picture 4" descr="A picture containing drawing&#10;&#10;Description automatically generated">
            <a:extLst>
              <a:ext uri="{FF2B5EF4-FFF2-40B4-BE49-F238E27FC236}">
                <a16:creationId xmlns:a16="http://schemas.microsoft.com/office/drawing/2014/main" id="{BD1EC91E-8237-4E41-BDC3-D928670B0073}"/>
              </a:ext>
            </a:extLst>
          </p:cNvPr>
          <p:cNvPicPr>
            <a:picLocks noChangeAspect="1"/>
          </p:cNvPicPr>
          <p:nvPr/>
        </p:nvPicPr>
        <p:blipFill>
          <a:blip r:embed="rId3"/>
          <a:stretch>
            <a:fillRect/>
          </a:stretch>
        </p:blipFill>
        <p:spPr>
          <a:xfrm>
            <a:off x="7997575" y="2985254"/>
            <a:ext cx="2653662" cy="2653662"/>
          </a:xfrm>
          <a:prstGeom prst="rect">
            <a:avLst/>
          </a:prstGeom>
        </p:spPr>
      </p:pic>
    </p:spTree>
    <p:extLst>
      <p:ext uri="{BB962C8B-B14F-4D97-AF65-F5344CB8AC3E}">
        <p14:creationId xmlns:p14="http://schemas.microsoft.com/office/powerpoint/2010/main" val="4523734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199" y="2536580"/>
            <a:ext cx="5511801" cy="997196"/>
          </a:xfrm>
        </p:spPr>
        <p:txBody>
          <a:bodyPr/>
          <a:lstStyle/>
          <a:p>
            <a:r>
              <a:rPr lang="en-US" dirty="0"/>
              <a:t>Walkthrough – </a:t>
            </a:r>
            <a:r>
              <a:rPr lang="en-IE" dirty="0"/>
              <a:t>Create a Web App</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231106"/>
          </a:xfrm>
        </p:spPr>
        <p:txBody>
          <a:bodyPr/>
          <a:lstStyle/>
          <a:p>
            <a:pPr marL="233362" indent="0">
              <a:buNone/>
              <a:tabLst>
                <a:tab pos="515938" algn="l"/>
              </a:tabLst>
            </a:pPr>
            <a:r>
              <a:rPr lang="en-US" dirty="0"/>
              <a:t>Create a new web app by using a Docker image stored in Azure Container Registry. </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Create a Web App using a Docker image.</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Test the Web App..</a:t>
            </a:r>
          </a:p>
        </p:txBody>
      </p:sp>
    </p:spTree>
    <p:extLst>
      <p:ext uri="{BB962C8B-B14F-4D97-AF65-F5344CB8AC3E}">
        <p14:creationId xmlns:p14="http://schemas.microsoft.com/office/powerpoint/2010/main" val="1034553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Icon of a computer monitor with some pseudo text and sample quiz questions being displayed.">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6597" y="2486570"/>
            <a:ext cx="4657986" cy="4285347"/>
          </a:xfrm>
          <a:prstGeom prst="rect">
            <a:avLst/>
          </a:prstGeom>
        </p:spPr>
      </p:pic>
      <p:sp>
        <p:nvSpPr>
          <p:cNvPr id="12" name="TextBox 11">
            <a:extLst>
              <a:ext uri="{FF2B5EF4-FFF2-40B4-BE49-F238E27FC236}">
                <a16:creationId xmlns:a16="http://schemas.microsoft.com/office/drawing/2014/main" id="{7D499B12-E135-4D51-B2C6-1AA1C6D8AFE6}"/>
              </a:ext>
            </a:extLst>
          </p:cNvPr>
          <p:cNvSpPr txBox="1"/>
          <p:nvPr/>
        </p:nvSpPr>
        <p:spPr>
          <a:xfrm>
            <a:off x="9325309" y="3027147"/>
            <a:ext cx="2608347" cy="2220706"/>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p:txBody>
      </p:sp>
      <p:pic>
        <p:nvPicPr>
          <p:cNvPr id="11" name="Picture 10">
            <a:extLst>
              <a:ext uri="{FF2B5EF4-FFF2-40B4-BE49-F238E27FC236}">
                <a16:creationId xmlns:a16="http://schemas.microsoft.com/office/drawing/2014/main" id="{E508C814-1FA1-41D2-8120-0784BFAB60C0}"/>
              </a:ext>
            </a:extLst>
          </p:cNvPr>
          <p:cNvPicPr>
            <a:picLocks noChangeAspect="1"/>
          </p:cNvPicPr>
          <p:nvPr/>
        </p:nvPicPr>
        <p:blipFill>
          <a:blip r:embed="rId5"/>
          <a:stretch>
            <a:fillRect/>
          </a:stretch>
        </p:blipFill>
        <p:spPr>
          <a:xfrm>
            <a:off x="7791669" y="3027147"/>
            <a:ext cx="1583442" cy="2302847"/>
          </a:xfrm>
          <a:prstGeom prst="rect">
            <a:avLst/>
          </a:prstGeom>
        </p:spPr>
      </p:pic>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8" y="4495996"/>
            <a:ext cx="5413394"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dirty="0"/>
              <a:t>(</a:t>
            </a:r>
            <a:r>
              <a:rPr lang="en-US" sz="1961" b="1" i="1" dirty="0">
                <a:solidFill>
                  <a:srgbClr val="0777D3"/>
                </a:solidFill>
              </a:rPr>
              <a:t>insert polling app link of your choice</a:t>
            </a:r>
            <a:r>
              <a:rPr lang="en-US" sz="1961" i="1" dirty="0"/>
              <a:t>)</a:t>
            </a:r>
            <a:r>
              <a:rPr lang="en-US" sz="1961" dirty="0"/>
              <a:t> 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8" y="3429000"/>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Identify Azure Solutions</a:t>
            </a:r>
          </a:p>
        </p:txBody>
      </p:sp>
    </p:spTree>
    <p:extLst>
      <p:ext uri="{BB962C8B-B14F-4D97-AF65-F5344CB8AC3E}">
        <p14:creationId xmlns:p14="http://schemas.microsoft.com/office/powerpoint/2010/main" val="1117323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500"/>
                                        <p:tgtEl>
                                          <p:spTgt spid="12">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fade">
                                      <p:cBhvr>
                                        <p:cTn id="15" dur="500"/>
                                        <p:tgtEl>
                                          <p:spTgt spid="12">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B7305-6540-4E28-8C0C-6F0CCA570248}"/>
              </a:ext>
            </a:extLst>
          </p:cNvPr>
          <p:cNvSpPr>
            <a:spLocks noGrp="1"/>
          </p:cNvSpPr>
          <p:nvPr>
            <p:ph type="title"/>
          </p:nvPr>
        </p:nvSpPr>
        <p:spPr>
          <a:xfrm>
            <a:off x="588263" y="457200"/>
            <a:ext cx="11018520" cy="492443"/>
          </a:xfrm>
        </p:spPr>
        <p:txBody>
          <a:bodyPr/>
          <a:lstStyle/>
          <a:p>
            <a:r>
              <a:rPr lang="en-US" sz="3200" dirty="0"/>
              <a:t>Summary – Identify Azure solutions</a:t>
            </a:r>
          </a:p>
        </p:txBody>
      </p:sp>
      <p:sp>
        <p:nvSpPr>
          <p:cNvPr id="3" name="Text Placeholder 2">
            <a:extLst>
              <a:ext uri="{FF2B5EF4-FFF2-40B4-BE49-F238E27FC236}">
                <a16:creationId xmlns:a16="http://schemas.microsoft.com/office/drawing/2014/main" id="{9E7052A6-88A2-4C9A-B5C9-026255DEFA31}"/>
              </a:ext>
            </a:extLst>
          </p:cNvPr>
          <p:cNvSpPr>
            <a:spLocks noGrp="1"/>
          </p:cNvSpPr>
          <p:nvPr>
            <p:ph type="body" sz="quarter" idx="10"/>
          </p:nvPr>
        </p:nvSpPr>
        <p:spPr>
          <a:xfrm>
            <a:off x="586390" y="1434370"/>
            <a:ext cx="11018520" cy="1477328"/>
          </a:xfrm>
        </p:spPr>
        <p:txBody>
          <a:bodyPr/>
          <a:lstStyle/>
          <a:p>
            <a:r>
              <a:rPr lang="en-US" sz="1800" dirty="0"/>
              <a:t>In this module we looked at supplemental services and solutions like Artificial Intelligence and Internet-of-Things that are available in Azure to help you build great solutions.</a:t>
            </a:r>
          </a:p>
          <a:p>
            <a:endParaRPr lang="en-US" sz="1800" dirty="0"/>
          </a:p>
          <a:p>
            <a:br>
              <a:rPr lang="en-US" sz="1200" dirty="0"/>
            </a:br>
            <a:endParaRPr lang="en-US" sz="1800" dirty="0"/>
          </a:p>
        </p:txBody>
      </p:sp>
    </p:spTree>
    <p:extLst>
      <p:ext uri="{BB962C8B-B14F-4D97-AF65-F5344CB8AC3E}">
        <p14:creationId xmlns:p14="http://schemas.microsoft.com/office/powerpoint/2010/main" val="25056947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a:xfrm>
            <a:off x="585216" y="2537210"/>
            <a:ext cx="10044684" cy="997196"/>
          </a:xfrm>
        </p:spPr>
        <p:txBody>
          <a:bodyPr/>
          <a:lstStyle/>
          <a:p>
            <a:r>
              <a:rPr lang="en-US" dirty="0"/>
              <a:t>Module: Differentiate Azure management tools</a:t>
            </a:r>
          </a:p>
        </p:txBody>
      </p:sp>
    </p:spTree>
    <p:extLst>
      <p:ext uri="{BB962C8B-B14F-4D97-AF65-F5344CB8AC3E}">
        <p14:creationId xmlns:p14="http://schemas.microsoft.com/office/powerpoint/2010/main" val="258299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984885"/>
          </a:xfrm>
        </p:spPr>
        <p:txBody>
          <a:bodyPr/>
          <a:lstStyle/>
          <a:p>
            <a:r>
              <a:rPr lang="en-US" sz="3200" dirty="0"/>
              <a:t>Module: Differentiate Azure Management tools</a:t>
            </a:r>
            <a:br>
              <a:rPr lang="en-US" sz="3200" dirty="0"/>
            </a:br>
            <a:r>
              <a:rPr lang="en-US" sz="3200" dirty="0">
                <a:solidFill>
                  <a:srgbClr val="0078D4"/>
                </a:solidFill>
              </a:rPr>
              <a:t>Introduction</a:t>
            </a:r>
          </a:p>
        </p:txBody>
      </p:sp>
      <p:sp>
        <p:nvSpPr>
          <p:cNvPr id="6" name="Text Placeholder 5"/>
          <p:cNvSpPr>
            <a:spLocks noGrp="1"/>
          </p:cNvSpPr>
          <p:nvPr>
            <p:ph type="body" sz="quarter" idx="10"/>
          </p:nvPr>
        </p:nvSpPr>
        <p:spPr>
          <a:xfrm>
            <a:off x="586390" y="2398265"/>
            <a:ext cx="11018520" cy="1569660"/>
          </a:xfrm>
        </p:spPr>
        <p:txBody>
          <a:bodyPr/>
          <a:lstStyle/>
          <a:p>
            <a:r>
              <a:rPr lang="en-US" sz="1800" dirty="0"/>
              <a:t>Learning objectives:</a:t>
            </a:r>
          </a:p>
          <a:p>
            <a:endParaRPr lang="en-US" sz="1800" dirty="0"/>
          </a:p>
          <a:p>
            <a:pPr marL="457200" indent="-457200">
              <a:buFont typeface="Arial" panose="020B0604020202020204" pitchFamily="34" charset="0"/>
              <a:buChar char="•"/>
            </a:pPr>
            <a:r>
              <a:rPr lang="en-US" sz="1800" dirty="0"/>
              <a:t>Review Azure management tools</a:t>
            </a:r>
          </a:p>
          <a:p>
            <a:pPr marL="457200" indent="-457200">
              <a:buFont typeface="Arial" panose="020B0604020202020204" pitchFamily="34" charset="0"/>
              <a:buChar char="•"/>
            </a:pPr>
            <a:r>
              <a:rPr lang="en-US" sz="1800" dirty="0"/>
              <a:t>Explore Azure Advisor</a:t>
            </a:r>
          </a:p>
          <a:p>
            <a:pPr marL="457200" indent="-457200">
              <a:buFont typeface="Arial" panose="020B0604020202020204" pitchFamily="34" charset="0"/>
              <a:buChar char="•"/>
            </a:pPr>
            <a:r>
              <a:rPr lang="en-US" sz="1800" dirty="0"/>
              <a:t>Create Azure resources using different tools</a:t>
            </a:r>
          </a:p>
        </p:txBody>
      </p:sp>
    </p:spTree>
    <p:extLst>
      <p:ext uri="{BB962C8B-B14F-4D97-AF65-F5344CB8AC3E}">
        <p14:creationId xmlns:p14="http://schemas.microsoft.com/office/powerpoint/2010/main" val="310436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Explore Azure management tools</a:t>
            </a:r>
          </a:p>
        </p:txBody>
      </p:sp>
      <p:sp>
        <p:nvSpPr>
          <p:cNvPr id="3" name="Text Placeholder 2">
            <a:extLst>
              <a:ext uri="{FF2B5EF4-FFF2-40B4-BE49-F238E27FC236}">
                <a16:creationId xmlns:a16="http://schemas.microsoft.com/office/drawing/2014/main" id="{ABF94325-01A6-46F4-A197-3093384660DF}"/>
              </a:ext>
            </a:extLst>
          </p:cNvPr>
          <p:cNvSpPr>
            <a:spLocks noGrp="1"/>
          </p:cNvSpPr>
          <p:nvPr>
            <p:ph type="body" sz="quarter" idx="10"/>
          </p:nvPr>
        </p:nvSpPr>
        <p:spPr>
          <a:xfrm>
            <a:off x="1778855" y="1374708"/>
            <a:ext cx="8634289" cy="4644092"/>
          </a:xfrm>
        </p:spPr>
        <p:txBody>
          <a:bodyPr vert="horz" wrap="square" lIns="0" tIns="0" rIns="0" bIns="0" rtlCol="0" anchor="t">
            <a:spAutoFit/>
          </a:bodyPr>
          <a:lstStyle/>
          <a:p>
            <a:pPr marL="457200" lvl="1" indent="-457200">
              <a:lnSpc>
                <a:spcPct val="150000"/>
              </a:lnSpc>
              <a:spcBef>
                <a:spcPts val="0"/>
              </a:spcBef>
              <a:spcAft>
                <a:spcPts val="1200"/>
              </a:spcAft>
              <a:buFont typeface="Arial" panose="05000000000000000000" pitchFamily="2" charset="2"/>
              <a:buChar char="•"/>
            </a:pPr>
            <a:r>
              <a:rPr lang="en-US" sz="2800" dirty="0"/>
              <a:t>Azure portal </a:t>
            </a:r>
          </a:p>
          <a:p>
            <a:pPr marL="457200" lvl="1" indent="-457200">
              <a:lnSpc>
                <a:spcPct val="150000"/>
              </a:lnSpc>
              <a:spcBef>
                <a:spcPts val="0"/>
              </a:spcBef>
              <a:spcAft>
                <a:spcPts val="1200"/>
              </a:spcAft>
              <a:buFont typeface="Arial" panose="05000000000000000000" pitchFamily="2" charset="2"/>
              <a:buChar char="•"/>
            </a:pPr>
            <a:r>
              <a:rPr lang="en-US" sz="2800" dirty="0"/>
              <a:t>Azure PowerShell and Azure Command-Line Interface (CLI) </a:t>
            </a:r>
          </a:p>
          <a:p>
            <a:pPr marL="457200" lvl="1" indent="-457200">
              <a:lnSpc>
                <a:spcPct val="150000"/>
              </a:lnSpc>
              <a:spcBef>
                <a:spcPts val="0"/>
              </a:spcBef>
              <a:spcAft>
                <a:spcPts val="1200"/>
              </a:spcAft>
              <a:buFont typeface="Arial" panose="05000000000000000000" pitchFamily="2" charset="2"/>
              <a:buChar char="•"/>
            </a:pPr>
            <a:r>
              <a:rPr lang="en-US" sz="2800" dirty="0"/>
              <a:t>Azure Cloud Shell </a:t>
            </a:r>
          </a:p>
          <a:p>
            <a:pPr marL="457200" lvl="1" indent="-457200">
              <a:lnSpc>
                <a:spcPct val="150000"/>
              </a:lnSpc>
              <a:spcBef>
                <a:spcPts val="0"/>
              </a:spcBef>
              <a:spcAft>
                <a:spcPts val="3000"/>
              </a:spcAft>
              <a:buFont typeface="Arial" panose="05000000000000000000" pitchFamily="2" charset="2"/>
              <a:buChar char="•"/>
            </a:pPr>
            <a:r>
              <a:rPr lang="en-US" sz="2800" dirty="0"/>
              <a:t>Azure mobile app </a:t>
            </a:r>
          </a:p>
          <a:p>
            <a:pPr marL="457200" lvl="1" indent="-457200">
              <a:lnSpc>
                <a:spcPct val="150000"/>
              </a:lnSpc>
              <a:spcBef>
                <a:spcPts val="0"/>
              </a:spcBef>
              <a:spcAft>
                <a:spcPts val="1200"/>
              </a:spcAft>
              <a:buFont typeface="Arial" panose="05000000000000000000" pitchFamily="2" charset="2"/>
              <a:buChar char="•"/>
            </a:pPr>
            <a:r>
              <a:rPr lang="en-US" sz="2800" dirty="0">
                <a:cs typeface="Segoe UI"/>
              </a:rPr>
              <a:t>Azure REST API </a:t>
            </a:r>
          </a:p>
        </p:txBody>
      </p:sp>
      <p:pic>
        <p:nvPicPr>
          <p:cNvPr id="1026" name="Picture 2" descr="PowerShel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02" y="2632256"/>
            <a:ext cx="522557" cy="4124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zure portal icon.">
            <a:extLst>
              <a:ext uri="{FF2B5EF4-FFF2-40B4-BE49-F238E27FC236}">
                <a16:creationId xmlns:a16="http://schemas.microsoft.com/office/drawing/2014/main" id="{40FBD9ED-E0C3-4EB2-8FE5-89DD1B121BC9}"/>
              </a:ext>
            </a:extLst>
          </p:cNvPr>
          <p:cNvPicPr>
            <a:picLocks noChangeAspect="1"/>
          </p:cNvPicPr>
          <p:nvPr/>
        </p:nvPicPr>
        <p:blipFill>
          <a:blip r:embed="rId4"/>
          <a:stretch>
            <a:fillRect/>
          </a:stretch>
        </p:blipFill>
        <p:spPr>
          <a:xfrm>
            <a:off x="843427" y="1374708"/>
            <a:ext cx="534493" cy="609600"/>
          </a:xfrm>
          <a:prstGeom prst="rect">
            <a:avLst/>
          </a:prstGeom>
        </p:spPr>
      </p:pic>
      <p:pic>
        <p:nvPicPr>
          <p:cNvPr id="10" name="Picture 9" descr="Cloud shell icon.">
            <a:extLst>
              <a:ext uri="{FF2B5EF4-FFF2-40B4-BE49-F238E27FC236}">
                <a16:creationId xmlns:a16="http://schemas.microsoft.com/office/drawing/2014/main" id="{8E25338E-8807-4EE4-90F9-B65EDBBE4F9D}"/>
              </a:ext>
            </a:extLst>
          </p:cNvPr>
          <p:cNvPicPr>
            <a:picLocks noChangeAspect="1"/>
          </p:cNvPicPr>
          <p:nvPr/>
        </p:nvPicPr>
        <p:blipFill>
          <a:blip r:embed="rId5"/>
          <a:stretch>
            <a:fillRect/>
          </a:stretch>
        </p:blipFill>
        <p:spPr>
          <a:xfrm>
            <a:off x="822651" y="3712022"/>
            <a:ext cx="684062" cy="527871"/>
          </a:xfrm>
          <a:prstGeom prst="rect">
            <a:avLst/>
          </a:prstGeom>
        </p:spPr>
      </p:pic>
      <p:pic>
        <p:nvPicPr>
          <p:cNvPr id="12" name="Picture 11" descr="Mobile app icon.">
            <a:extLst>
              <a:ext uri="{FF2B5EF4-FFF2-40B4-BE49-F238E27FC236}">
                <a16:creationId xmlns:a16="http://schemas.microsoft.com/office/drawing/2014/main" id="{A5C67092-4795-49FB-9844-97B2F1075A05}"/>
              </a:ext>
            </a:extLst>
          </p:cNvPr>
          <p:cNvPicPr>
            <a:picLocks noChangeAspect="1"/>
          </p:cNvPicPr>
          <p:nvPr/>
        </p:nvPicPr>
        <p:blipFill>
          <a:blip r:embed="rId6"/>
          <a:stretch>
            <a:fillRect/>
          </a:stretch>
        </p:blipFill>
        <p:spPr>
          <a:xfrm>
            <a:off x="737483" y="4602398"/>
            <a:ext cx="684062" cy="609600"/>
          </a:xfrm>
          <a:prstGeom prst="rect">
            <a:avLst/>
          </a:prstGeom>
        </p:spPr>
      </p:pic>
      <p:pic>
        <p:nvPicPr>
          <p:cNvPr id="16" name="Picture 15" descr="CLI icon.">
            <a:extLst>
              <a:ext uri="{FF2B5EF4-FFF2-40B4-BE49-F238E27FC236}">
                <a16:creationId xmlns:a16="http://schemas.microsoft.com/office/drawing/2014/main" id="{1DC819BD-9CA3-4639-9F00-A7BF79D432DF}"/>
              </a:ext>
            </a:extLst>
          </p:cNvPr>
          <p:cNvPicPr>
            <a:picLocks noChangeAspect="1"/>
          </p:cNvPicPr>
          <p:nvPr/>
        </p:nvPicPr>
        <p:blipFill>
          <a:blip r:embed="rId7"/>
          <a:stretch>
            <a:fillRect/>
          </a:stretch>
        </p:blipFill>
        <p:spPr>
          <a:xfrm>
            <a:off x="1032571" y="2502816"/>
            <a:ext cx="690697" cy="690697"/>
          </a:xfrm>
          <a:prstGeom prst="rect">
            <a:avLst/>
          </a:prstGeom>
        </p:spPr>
      </p:pic>
      <p:pic>
        <p:nvPicPr>
          <p:cNvPr id="4" name="Picture 3" descr="REST API icon. ">
            <a:extLst>
              <a:ext uri="{FF2B5EF4-FFF2-40B4-BE49-F238E27FC236}">
                <a16:creationId xmlns:a16="http://schemas.microsoft.com/office/drawing/2014/main" id="{9609FE65-7D6E-426B-AF16-553C31B74DD5}"/>
              </a:ext>
            </a:extLst>
          </p:cNvPr>
          <p:cNvPicPr>
            <a:picLocks noChangeAspect="1"/>
          </p:cNvPicPr>
          <p:nvPr/>
        </p:nvPicPr>
        <p:blipFill>
          <a:blip r:embed="rId8"/>
          <a:stretch>
            <a:fillRect/>
          </a:stretch>
        </p:blipFill>
        <p:spPr>
          <a:xfrm>
            <a:off x="828397" y="5574503"/>
            <a:ext cx="542925" cy="476250"/>
          </a:xfrm>
          <a:prstGeom prst="rect">
            <a:avLst/>
          </a:prstGeom>
        </p:spPr>
      </p:pic>
    </p:spTree>
    <p:extLst>
      <p:ext uri="{BB962C8B-B14F-4D97-AF65-F5344CB8AC3E}">
        <p14:creationId xmlns:p14="http://schemas.microsoft.com/office/powerpoint/2010/main" val="9014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Review Azure Advisor</a:t>
            </a:r>
          </a:p>
        </p:txBody>
      </p:sp>
      <p:sp>
        <p:nvSpPr>
          <p:cNvPr id="3" name="Text Placeholder 2">
            <a:extLst>
              <a:ext uri="{FF2B5EF4-FFF2-40B4-BE49-F238E27FC236}">
                <a16:creationId xmlns:a16="http://schemas.microsoft.com/office/drawing/2014/main" id="{61305E9E-589A-43A1-9A16-D0BA79D9C4B6}"/>
              </a:ext>
            </a:extLst>
          </p:cNvPr>
          <p:cNvSpPr>
            <a:spLocks noGrp="1"/>
          </p:cNvSpPr>
          <p:nvPr>
            <p:ph type="body" sz="quarter" idx="10"/>
          </p:nvPr>
        </p:nvSpPr>
        <p:spPr>
          <a:xfrm>
            <a:off x="2289459" y="3908906"/>
            <a:ext cx="9655623" cy="981744"/>
          </a:xfrm>
        </p:spPr>
        <p:txBody>
          <a:bodyPr/>
          <a:lstStyle/>
          <a:p>
            <a:pPr marL="1588">
              <a:lnSpc>
                <a:spcPct val="115000"/>
              </a:lnSpc>
              <a:spcBef>
                <a:spcPts val="567"/>
              </a:spcBef>
              <a:buClr>
                <a:srgbClr val="1A1A1A"/>
              </a:buClr>
            </a:pPr>
            <a:r>
              <a:rPr lang="en-US" dirty="0"/>
              <a:t>Analyzes your deployed Azure resources and recommends ways to improve availability, security, performance, and costs. </a:t>
            </a:r>
          </a:p>
        </p:txBody>
      </p:sp>
      <p:pic>
        <p:nvPicPr>
          <p:cNvPr id="5" name="Picture 4" descr="Icon representing Azure DevTest Labs">
            <a:extLst>
              <a:ext uri="{FF2B5EF4-FFF2-40B4-BE49-F238E27FC236}">
                <a16:creationId xmlns:a16="http://schemas.microsoft.com/office/drawing/2014/main" id="{5F0DA6F5-E91D-4E5B-B535-89370F4AC4E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3" y="3747727"/>
            <a:ext cx="1377003" cy="1304103"/>
          </a:xfrm>
          <a:prstGeom prst="rect">
            <a:avLst/>
          </a:prstGeom>
        </p:spPr>
      </p:pic>
      <p:pic>
        <p:nvPicPr>
          <p:cNvPr id="6" name="Picture 5" descr="Screenshot of the Azure Advisor. Four blades are shown: High availability, security, performance, and cost. ">
            <a:extLst>
              <a:ext uri="{FF2B5EF4-FFF2-40B4-BE49-F238E27FC236}">
                <a16:creationId xmlns:a16="http://schemas.microsoft.com/office/drawing/2014/main" id="{67DA6FDB-76D1-416D-A07A-32FF47ADCAF3}"/>
              </a:ext>
            </a:extLst>
          </p:cNvPr>
          <p:cNvPicPr>
            <a:picLocks noChangeAspect="1"/>
          </p:cNvPicPr>
          <p:nvPr/>
        </p:nvPicPr>
        <p:blipFill>
          <a:blip r:embed="rId4"/>
          <a:stretch>
            <a:fillRect/>
          </a:stretch>
        </p:blipFill>
        <p:spPr>
          <a:xfrm>
            <a:off x="957165" y="1695097"/>
            <a:ext cx="10301574" cy="1116947"/>
          </a:xfrm>
          <a:prstGeom prst="rect">
            <a:avLst/>
          </a:prstGeom>
          <a:ln>
            <a:solidFill>
              <a:schemeClr val="tx1"/>
            </a:solidFill>
          </a:ln>
        </p:spPr>
      </p:pic>
    </p:spTree>
    <p:extLst>
      <p:ext uri="{BB962C8B-B14F-4D97-AF65-F5344CB8AC3E}">
        <p14:creationId xmlns:p14="http://schemas.microsoft.com/office/powerpoint/2010/main" val="3387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199" y="2536580"/>
            <a:ext cx="5511801" cy="997196"/>
          </a:xfrm>
        </p:spPr>
        <p:txBody>
          <a:bodyPr/>
          <a:lstStyle/>
          <a:p>
            <a:r>
              <a:rPr lang="en-US" dirty="0"/>
              <a:t>Walkthrough – Create a VM with an ARM Template</a:t>
            </a:r>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231106"/>
          </a:xfrm>
        </p:spPr>
        <p:txBody>
          <a:bodyPr/>
          <a:lstStyle/>
          <a:p>
            <a:r>
              <a:rPr lang="en-US" dirty="0"/>
              <a:t>Use the Azure QuickStart gallery to deploy a template that creates a virtual machine. </a:t>
            </a:r>
          </a:p>
          <a:p>
            <a:pPr marL="514350" indent="-514350">
              <a:buFont typeface="+mj-lt"/>
              <a:buAutoNum type="arabicPeriod"/>
            </a:pPr>
            <a:r>
              <a:rPr lang="en-US" dirty="0"/>
              <a:t>Explore the gallery and deploy a template.</a:t>
            </a:r>
          </a:p>
          <a:p>
            <a:pPr marL="514350" indent="-514350">
              <a:buFont typeface="+mj-lt"/>
              <a:buAutoNum type="arabicPeriod"/>
            </a:pPr>
            <a:r>
              <a:rPr lang="en-US" dirty="0"/>
              <a:t>Verify your virtual machine deployment.</a:t>
            </a:r>
          </a:p>
        </p:txBody>
      </p:sp>
    </p:spTree>
    <p:extLst>
      <p:ext uri="{BB962C8B-B14F-4D97-AF65-F5344CB8AC3E}">
        <p14:creationId xmlns:p14="http://schemas.microsoft.com/office/powerpoint/2010/main" val="2148227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Regions</a:t>
            </a:r>
          </a:p>
        </p:txBody>
      </p:sp>
      <p:sp>
        <p:nvSpPr>
          <p:cNvPr id="6" name="Text Placeholder 5"/>
          <p:cNvSpPr>
            <a:spLocks noGrp="1"/>
          </p:cNvSpPr>
          <p:nvPr>
            <p:ph type="body" sz="quarter" idx="10"/>
          </p:nvPr>
        </p:nvSpPr>
        <p:spPr>
          <a:xfrm>
            <a:off x="614965" y="2358248"/>
            <a:ext cx="4776185" cy="1810432"/>
          </a:xfrm>
        </p:spPr>
        <p:txBody>
          <a:bodyPr vert="horz" wrap="square" lIns="0" tIns="0" rIns="0" bIns="0" rtlCol="0" anchor="t">
            <a:spAutoFit/>
          </a:bodyPr>
          <a:lstStyle/>
          <a:p>
            <a:pPr marL="225425" indent="-225425">
              <a:buFont typeface="Arial" panose="020B0604020202020204" pitchFamily="34" charset="0"/>
              <a:buChar char="•"/>
            </a:pPr>
            <a:r>
              <a:rPr lang="en-IE" dirty="0"/>
              <a:t>Provides flexibility and scale.</a:t>
            </a:r>
          </a:p>
          <a:p>
            <a:pPr marL="225425" indent="-225425">
              <a:buFont typeface="Arial" panose="020B0604020202020204" pitchFamily="34" charset="0"/>
              <a:buChar char="•"/>
            </a:pPr>
            <a:endParaRPr lang="en-IE" dirty="0"/>
          </a:p>
          <a:p>
            <a:pPr marL="225425" indent="-225425">
              <a:buFont typeface="Arial" panose="020B0604020202020204" pitchFamily="34" charset="0"/>
              <a:buChar char="•"/>
            </a:pPr>
            <a:r>
              <a:rPr lang="en-IE" dirty="0"/>
              <a:t>Preserves data residency.</a:t>
            </a:r>
          </a:p>
          <a:p>
            <a:pPr marL="225425" indent="-225425">
              <a:buFont typeface="Arial" panose="020B0604020202020204" pitchFamily="34" charset="0"/>
              <a:buChar char="•"/>
            </a:pPr>
            <a:endParaRPr lang="en-IE" dirty="0"/>
          </a:p>
          <a:p>
            <a:pPr marL="225425" indent="-225425">
              <a:buFont typeface="Arial" panose="020B0604020202020204" pitchFamily="34" charset="0"/>
              <a:buChar char="•"/>
            </a:pPr>
            <a:r>
              <a:rPr lang="en-IE" dirty="0"/>
              <a:t>Select regions close to your users.</a:t>
            </a:r>
          </a:p>
        </p:txBody>
      </p:sp>
      <p:sp>
        <p:nvSpPr>
          <p:cNvPr id="8" name="Rectangle 7">
            <a:extLst>
              <a:ext uri="{FF2B5EF4-FFF2-40B4-BE49-F238E27FC236}">
                <a16:creationId xmlns:a16="http://schemas.microsoft.com/office/drawing/2014/main" id="{811A1EC0-5AF2-4D21-8437-ACF71E7A3AAF}"/>
              </a:ext>
            </a:extLst>
          </p:cNvPr>
          <p:cNvSpPr/>
          <p:nvPr/>
        </p:nvSpPr>
        <p:spPr>
          <a:xfrm>
            <a:off x="6740071" y="5458419"/>
            <a:ext cx="4513114" cy="830997"/>
          </a:xfrm>
          <a:prstGeom prst="rect">
            <a:avLst/>
          </a:prstGeom>
          <a:solidFill>
            <a:schemeClr val="bg1"/>
          </a:solidFill>
        </p:spPr>
        <p:txBody>
          <a:bodyPr wrap="square">
            <a:spAutoFit/>
          </a:bodyPr>
          <a:lstStyle/>
          <a:p>
            <a:pPr algn="ctr"/>
            <a:r>
              <a:rPr lang="en-IE" sz="2400" dirty="0">
                <a:latin typeface="Segoe UI Semilight" panose="020B0402040204020203" pitchFamily="34" charset="0"/>
                <a:cs typeface="Segoe UI Semilight" panose="020B0402040204020203" pitchFamily="34" charset="0"/>
              </a:rPr>
              <a:t>Worldwide there are 54 regions representing 140 countries</a:t>
            </a:r>
            <a:endParaRPr lang="en-US" sz="2400" dirty="0">
              <a:latin typeface="Segoe UI Semilight" panose="020B0402040204020203" pitchFamily="34" charset="0"/>
              <a:cs typeface="Segoe UI Semilight" panose="020B0402040204020203" pitchFamily="34" charset="0"/>
            </a:endParaRPr>
          </a:p>
        </p:txBody>
      </p:sp>
      <p:pic>
        <p:nvPicPr>
          <p:cNvPr id="2" name="Picture 1" descr="Map of North America regions.">
            <a:extLst>
              <a:ext uri="{FF2B5EF4-FFF2-40B4-BE49-F238E27FC236}">
                <a16:creationId xmlns:a16="http://schemas.microsoft.com/office/drawing/2014/main" id="{64D7F689-1612-4C9D-B065-39FDE92B4CB8}"/>
              </a:ext>
            </a:extLst>
          </p:cNvPr>
          <p:cNvPicPr>
            <a:picLocks noChangeAspect="1"/>
          </p:cNvPicPr>
          <p:nvPr/>
        </p:nvPicPr>
        <p:blipFill>
          <a:blip r:embed="rId3"/>
          <a:stretch>
            <a:fillRect/>
          </a:stretch>
        </p:blipFill>
        <p:spPr>
          <a:xfrm>
            <a:off x="5781675" y="1157913"/>
            <a:ext cx="6161764" cy="4211102"/>
          </a:xfrm>
          <a:prstGeom prst="rect">
            <a:avLst/>
          </a:prstGeom>
        </p:spPr>
      </p:pic>
    </p:spTree>
    <p:extLst>
      <p:ext uri="{BB962C8B-B14F-4D97-AF65-F5344CB8AC3E}">
        <p14:creationId xmlns:p14="http://schemas.microsoft.com/office/powerpoint/2010/main" val="18674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199" y="2536580"/>
            <a:ext cx="5511801" cy="997196"/>
          </a:xfrm>
        </p:spPr>
        <p:txBody>
          <a:bodyPr/>
          <a:lstStyle/>
          <a:p>
            <a:r>
              <a:rPr lang="en-US" dirty="0"/>
              <a:t>Walkthrough – </a:t>
            </a:r>
            <a:r>
              <a:rPr lang="en-IE" dirty="0"/>
              <a:t>Create a VM with PowerShell</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24300"/>
            <a:ext cx="6083300" cy="2769989"/>
          </a:xfrm>
        </p:spPr>
        <p:txBody>
          <a:bodyPr/>
          <a:lstStyle/>
          <a:p>
            <a:pPr marL="233362" indent="0">
              <a:buNone/>
              <a:tabLst>
                <a:tab pos="515938" algn="l"/>
              </a:tabLst>
            </a:pPr>
            <a:r>
              <a:rPr lang="en-US" dirty="0"/>
              <a:t>Install PowerShell locally, create a resource group and virtual machine, access and use the Cloud Shell, and review Azure Advisor recommendations. </a:t>
            </a:r>
            <a:endParaRPr lang="en-US" dirty="0">
              <a:latin typeface="Segoe UI Semilight" panose="020B0402040204020203" pitchFamily="34" charset="0"/>
              <a:cs typeface="Segoe UI Semilight" panose="020B0402040204020203" pitchFamily="34" charset="0"/>
            </a:endParaRP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Configure PowerShell locally.</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Use PowerShell to create a resource group and virtual machine. </a:t>
            </a:r>
          </a:p>
          <a:p>
            <a:pPr marL="747712" indent="-514350">
              <a:buFont typeface="+mj-lt"/>
              <a:buAutoNum type="arabicPeriod"/>
              <a:tabLst>
                <a:tab pos="515938" algn="l"/>
              </a:tabLst>
            </a:pPr>
            <a:r>
              <a:rPr lang="en-US" dirty="0"/>
              <a:t>Execute PowerShell commands in the Cloud Shell.</a:t>
            </a:r>
          </a:p>
          <a:p>
            <a:pPr marL="747712" indent="-514350">
              <a:buFont typeface="+mj-lt"/>
              <a:buAutoNum type="arabicPeriod"/>
              <a:tabLst>
                <a:tab pos="515938" algn="l"/>
              </a:tabLst>
            </a:pPr>
            <a:r>
              <a:rPr lang="en-US" dirty="0"/>
              <a:t>Review Azure Advisor Recommendations.</a:t>
            </a:r>
          </a:p>
        </p:txBody>
      </p:sp>
    </p:spTree>
    <p:extLst>
      <p:ext uri="{BB962C8B-B14F-4D97-AF65-F5344CB8AC3E}">
        <p14:creationId xmlns:p14="http://schemas.microsoft.com/office/powerpoint/2010/main" val="722601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199" y="2536580"/>
            <a:ext cx="5511801" cy="997196"/>
          </a:xfrm>
        </p:spPr>
        <p:txBody>
          <a:bodyPr/>
          <a:lstStyle/>
          <a:p>
            <a:r>
              <a:rPr lang="en-US" dirty="0"/>
              <a:t>Walkthrough – </a:t>
            </a:r>
            <a:r>
              <a:rPr lang="en-IE" dirty="0"/>
              <a:t>Create a VM with the Azure CLI </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2462213"/>
          </a:xfrm>
        </p:spPr>
        <p:txBody>
          <a:bodyPr/>
          <a:lstStyle/>
          <a:p>
            <a:pPr marL="233362" indent="0">
              <a:buNone/>
              <a:tabLst>
                <a:tab pos="515938" algn="l"/>
              </a:tabLst>
            </a:pPr>
            <a:r>
              <a:rPr lang="en-US" dirty="0"/>
              <a:t>Install the Azure CLI locally, create a resource group and virtual machine, use the Cloud Shell, and review Azure Advisor recommendations. </a:t>
            </a:r>
            <a:endParaRPr lang="en-US" dirty="0">
              <a:latin typeface="Segoe UI Semilight" panose="020B0402040204020203" pitchFamily="34" charset="0"/>
              <a:cs typeface="Segoe UI Semilight" panose="020B0402040204020203" pitchFamily="34" charset="0"/>
            </a:endParaRP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Install the CLI locally.</a:t>
            </a:r>
          </a:p>
          <a:p>
            <a:pPr marL="747712" indent="-514350">
              <a:buFont typeface="+mj-lt"/>
              <a:buAutoNum type="arabicPeriod"/>
              <a:tabLst>
                <a:tab pos="515938" algn="l"/>
              </a:tabLst>
            </a:pPr>
            <a:r>
              <a:rPr lang="en-US" dirty="0">
                <a:latin typeface="Segoe UI Semilight" panose="020B0402040204020203" pitchFamily="34" charset="0"/>
                <a:cs typeface="Segoe UI Semilight" panose="020B0402040204020203" pitchFamily="34" charset="0"/>
              </a:rPr>
              <a:t>Use the CLI to create a resource group and virtual machine.</a:t>
            </a:r>
          </a:p>
          <a:p>
            <a:pPr marL="747712" indent="-514350">
              <a:buFont typeface="+mj-lt"/>
              <a:buAutoNum type="arabicPeriod"/>
              <a:tabLst>
                <a:tab pos="515938" algn="l"/>
              </a:tabLst>
            </a:pPr>
            <a:r>
              <a:rPr lang="en-US" dirty="0"/>
              <a:t>Execute commands in the </a:t>
            </a:r>
            <a:r>
              <a:rPr lang="en-US" dirty="0">
                <a:latin typeface="Segoe UI Semilight" panose="020B0402040204020203" pitchFamily="34" charset="0"/>
                <a:cs typeface="Segoe UI Semilight" panose="020B0402040204020203" pitchFamily="34" charset="0"/>
              </a:rPr>
              <a:t>Cloud Shell.</a:t>
            </a:r>
          </a:p>
          <a:p>
            <a:pPr marL="747712" indent="-514350">
              <a:buFont typeface="+mj-lt"/>
              <a:buAutoNum type="arabicPeriod"/>
              <a:tabLst>
                <a:tab pos="515938" algn="l"/>
              </a:tabLst>
            </a:pPr>
            <a:r>
              <a:rPr lang="en-US" dirty="0"/>
              <a:t>Review Azure Advisor Recommendations.</a:t>
            </a:r>
            <a:endParaRPr lang="en-US"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04874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7" y="4495996"/>
            <a:ext cx="6272338"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spc="0" dirty="0">
                <a:latin typeface="Segoe UI"/>
              </a:rPr>
              <a:t>(</a:t>
            </a:r>
            <a:r>
              <a:rPr lang="en-US" sz="1961" b="1" i="1" dirty="0">
                <a:solidFill>
                  <a:srgbClr val="0777D3"/>
                </a:solidFill>
              </a:rPr>
              <a:t>insert polling app link of your choice</a:t>
            </a:r>
            <a:r>
              <a:rPr lang="en-US" sz="1961" i="1" spc="0" dirty="0">
                <a:latin typeface="Segoe UI"/>
              </a:rPr>
              <a:t>) </a:t>
            </a:r>
          </a:p>
          <a:p>
            <a:pPr marL="448193" indent="-448193">
              <a:buFont typeface="+mj-lt"/>
              <a:buAutoNum type="arabicPeriod"/>
            </a:pPr>
            <a:r>
              <a:rPr lang="en-US" sz="1961" dirty="0"/>
              <a:t>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7" y="3429001"/>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Differentiate Azure management tools</a:t>
            </a:r>
          </a:p>
        </p:txBody>
      </p:sp>
      <p:pic>
        <p:nvPicPr>
          <p:cNvPr id="8" name="Graphic 7">
            <a:extLst>
              <a:ext uri="{FF2B5EF4-FFF2-40B4-BE49-F238E27FC236}">
                <a16:creationId xmlns:a16="http://schemas.microsoft.com/office/drawing/2014/main" id="{578B16DB-187D-4BB9-8E73-45D2CB3E90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6793" y="1666960"/>
            <a:ext cx="5093057" cy="5093057"/>
          </a:xfrm>
          <a:prstGeom prst="rect">
            <a:avLst/>
          </a:prstGeom>
        </p:spPr>
      </p:pic>
      <p:sp>
        <p:nvSpPr>
          <p:cNvPr id="9" name="TextBox 8">
            <a:extLst>
              <a:ext uri="{FF2B5EF4-FFF2-40B4-BE49-F238E27FC236}">
                <a16:creationId xmlns:a16="http://schemas.microsoft.com/office/drawing/2014/main" id="{FFE6BC9E-0DA8-4C33-99B1-E3054BE275E4}"/>
              </a:ext>
            </a:extLst>
          </p:cNvPr>
          <p:cNvSpPr txBox="1"/>
          <p:nvPr/>
        </p:nvSpPr>
        <p:spPr>
          <a:xfrm>
            <a:off x="8542191" y="2749103"/>
            <a:ext cx="2942259" cy="2622001"/>
          </a:xfrm>
          <a:prstGeom prst="rect">
            <a:avLst/>
          </a:prstGeom>
          <a:solidFill>
            <a:srgbClr val="59B4D9"/>
          </a:solid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3721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9">
                                            <p:txEl>
                                              <p:pRg st="2" end="2"/>
                                            </p:txEl>
                                          </p:spTgt>
                                        </p:tgtEl>
                                        <p:attrNameLst>
                                          <p:attrName>style.visibility</p:attrName>
                                        </p:attrNameLst>
                                      </p:cBhvr>
                                      <p:to>
                                        <p:strVal val="visible"/>
                                      </p:to>
                                    </p:set>
                                    <p:animEffect transition="in" filter="fade">
                                      <p:cBhvr>
                                        <p:cTn id="11" dur="500"/>
                                        <p:tgtEl>
                                          <p:spTgt spid="9">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B7305-6540-4E28-8C0C-6F0CCA570248}"/>
              </a:ext>
            </a:extLst>
          </p:cNvPr>
          <p:cNvSpPr>
            <a:spLocks noGrp="1"/>
          </p:cNvSpPr>
          <p:nvPr>
            <p:ph type="title"/>
          </p:nvPr>
        </p:nvSpPr>
        <p:spPr>
          <a:xfrm>
            <a:off x="588263" y="457200"/>
            <a:ext cx="11018520" cy="492443"/>
          </a:xfrm>
        </p:spPr>
        <p:txBody>
          <a:bodyPr/>
          <a:lstStyle/>
          <a:p>
            <a:r>
              <a:rPr lang="en-US" sz="3200" dirty="0"/>
              <a:t>Summary – Differentiate Azure management tools</a:t>
            </a:r>
          </a:p>
        </p:txBody>
      </p:sp>
      <p:sp>
        <p:nvSpPr>
          <p:cNvPr id="3" name="Text Placeholder 2">
            <a:extLst>
              <a:ext uri="{FF2B5EF4-FFF2-40B4-BE49-F238E27FC236}">
                <a16:creationId xmlns:a16="http://schemas.microsoft.com/office/drawing/2014/main" id="{9E7052A6-88A2-4C9A-B5C9-026255DEFA31}"/>
              </a:ext>
            </a:extLst>
          </p:cNvPr>
          <p:cNvSpPr>
            <a:spLocks noGrp="1"/>
          </p:cNvSpPr>
          <p:nvPr>
            <p:ph type="body" sz="quarter" idx="10"/>
          </p:nvPr>
        </p:nvSpPr>
        <p:spPr>
          <a:xfrm>
            <a:off x="586390" y="1434370"/>
            <a:ext cx="11018520" cy="1015663"/>
          </a:xfrm>
        </p:spPr>
        <p:txBody>
          <a:bodyPr/>
          <a:lstStyle/>
          <a:p>
            <a:r>
              <a:rPr lang="en-US" sz="1800" dirty="0"/>
              <a:t>In this module we looked at management tools that are available to help you build and manage your Azure solutions.</a:t>
            </a:r>
          </a:p>
          <a:p>
            <a:endParaRPr lang="en-US" sz="1800" dirty="0"/>
          </a:p>
        </p:txBody>
      </p:sp>
    </p:spTree>
    <p:extLst>
      <p:ext uri="{BB962C8B-B14F-4D97-AF65-F5344CB8AC3E}">
        <p14:creationId xmlns:p14="http://schemas.microsoft.com/office/powerpoint/2010/main" val="16224691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t>Learning </a:t>
            </a:r>
            <a:r>
              <a:rPr lang="en-US"/>
              <a:t>Path review</a:t>
            </a:r>
            <a:endParaRPr lang="en-US" dirty="0"/>
          </a:p>
        </p:txBody>
      </p:sp>
    </p:spTree>
    <p:extLst>
      <p:ext uri="{BB962C8B-B14F-4D97-AF65-F5344CB8AC3E}">
        <p14:creationId xmlns:p14="http://schemas.microsoft.com/office/powerpoint/2010/main" val="276893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7" name="Table 26">
            <a:extLst>
              <a:ext uri="{FF2B5EF4-FFF2-40B4-BE49-F238E27FC236}">
                <a16:creationId xmlns:a16="http://schemas.microsoft.com/office/drawing/2014/main" id="{8A73360D-5BF0-4915-8044-2F56680AC10F}"/>
              </a:ext>
            </a:extLst>
          </p:cNvPr>
          <p:cNvGraphicFramePr>
            <a:graphicFrameLocks noGrp="1"/>
          </p:cNvGraphicFramePr>
          <p:nvPr>
            <p:extLst>
              <p:ext uri="{D42A27DB-BD31-4B8C-83A1-F6EECF244321}">
                <p14:modId xmlns:p14="http://schemas.microsoft.com/office/powerpoint/2010/main" val="2623620205"/>
              </p:ext>
            </p:extLst>
          </p:nvPr>
        </p:nvGraphicFramePr>
        <p:xfrm>
          <a:off x="364907" y="1291512"/>
          <a:ext cx="1877076" cy="5086086"/>
        </p:xfrm>
        <a:graphic>
          <a:graphicData uri="http://schemas.openxmlformats.org/drawingml/2006/table">
            <a:tbl>
              <a:tblPr firstRow="1" bandRow="1">
                <a:tableStyleId>{3C2FFA5D-87B4-456A-9821-1D502468CF0F}</a:tableStyleId>
              </a:tblPr>
              <a:tblGrid>
                <a:gridCol w="1877076">
                  <a:extLst>
                    <a:ext uri="{9D8B030D-6E8A-4147-A177-3AD203B41FA5}">
                      <a16:colId xmlns:a16="http://schemas.microsoft.com/office/drawing/2014/main" val="2423317185"/>
                    </a:ext>
                  </a:extLst>
                </a:gridCol>
              </a:tblGrid>
              <a:tr h="313808">
                <a:tc>
                  <a:txBody>
                    <a:bodyPr/>
                    <a:lstStyle/>
                    <a:p>
                      <a:pPr algn="ctr" fontAlgn="base"/>
                      <a:r>
                        <a:rPr lang="en-US" sz="1600" b="1" i="0" kern="1200" dirty="0">
                          <a:solidFill>
                            <a:schemeClr val="bg1"/>
                          </a:solidFill>
                          <a:effectLst/>
                          <a:latin typeface="Segoe UI Semilight" panose="020B0402040204020203" pitchFamily="34" charset="0"/>
                          <a:ea typeface="+mn-ea"/>
                          <a:cs typeface="Segoe UI Semilight" panose="020B0402040204020203" pitchFamily="34" charset="0"/>
                        </a:rPr>
                        <a:t>Region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3726067"/>
                  </a:ext>
                </a:extLst>
              </a:tr>
              <a:tr h="313808">
                <a:tc>
                  <a:txBody>
                    <a:bodyPr/>
                    <a:lstStyle/>
                    <a:p>
                      <a:pPr algn="ctr" fontAlgn="base"/>
                      <a:r>
                        <a:rPr lang="en-US" sz="1600" dirty="0">
                          <a:effectLst/>
                        </a:rPr>
                        <a:t>North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1565774094"/>
                  </a:ext>
                </a:extLst>
              </a:tr>
              <a:tr h="313808">
                <a:tc>
                  <a:txBody>
                    <a:bodyPr/>
                    <a:lstStyle/>
                    <a:p>
                      <a:pPr algn="ctr" fontAlgn="base"/>
                      <a:r>
                        <a:rPr lang="en-US" sz="1600" dirty="0">
                          <a:effectLst/>
                        </a:rPr>
                        <a:t>East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35649983"/>
                  </a:ext>
                </a:extLst>
              </a:tr>
              <a:tr h="313808">
                <a:tc>
                  <a:txBody>
                    <a:bodyPr/>
                    <a:lstStyle/>
                    <a:p>
                      <a:pPr algn="ctr" fontAlgn="base"/>
                      <a:r>
                        <a:rPr lang="en-US" sz="1600" dirty="0">
                          <a:effectLst/>
                        </a:rPr>
                        <a:t>West US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2691051283"/>
                  </a:ext>
                </a:extLst>
              </a:tr>
              <a:tr h="313808">
                <a:tc>
                  <a:txBody>
                    <a:bodyPr/>
                    <a:lstStyle/>
                    <a:p>
                      <a:pPr algn="ctr" fontAlgn="base"/>
                      <a:r>
                        <a:rPr lang="en-US" sz="1600" dirty="0">
                          <a:effectLst/>
                        </a:rPr>
                        <a:t>US East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957662494"/>
                  </a:ext>
                </a:extLst>
              </a:tr>
              <a:tr h="313808">
                <a:tc>
                  <a:txBody>
                    <a:bodyPr/>
                    <a:lstStyle/>
                    <a:p>
                      <a:pPr algn="ctr" fontAlgn="base"/>
                      <a:r>
                        <a:rPr lang="en-US" sz="1600" dirty="0">
                          <a:effectLst/>
                        </a:rPr>
                        <a:t>Canada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623272622"/>
                  </a:ext>
                </a:extLst>
              </a:tr>
              <a:tr h="313808">
                <a:tc>
                  <a:txBody>
                    <a:bodyPr/>
                    <a:lstStyle/>
                    <a:p>
                      <a:pPr algn="ctr" fontAlgn="base"/>
                      <a:r>
                        <a:rPr lang="en-US" sz="1600" dirty="0">
                          <a:effectLst/>
                        </a:rPr>
                        <a:t>North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1461321702"/>
                  </a:ext>
                </a:extLst>
              </a:tr>
              <a:tr h="313808">
                <a:tc>
                  <a:txBody>
                    <a:bodyPr/>
                    <a:lstStyle/>
                    <a:p>
                      <a:pPr algn="ctr" fontAlgn="base"/>
                      <a:r>
                        <a:rPr lang="en-US" sz="1600" dirty="0">
                          <a:effectLst/>
                        </a:rPr>
                        <a:t>UK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768418596"/>
                  </a:ext>
                </a:extLst>
              </a:tr>
              <a:tr h="491252">
                <a:tc>
                  <a:txBody>
                    <a:bodyPr/>
                    <a:lstStyle/>
                    <a:p>
                      <a:pPr algn="ctr" fontAlgn="base"/>
                      <a:r>
                        <a:rPr lang="en-US" sz="1600" dirty="0">
                          <a:effectLst/>
                        </a:rPr>
                        <a:t>Germany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4263196076"/>
                  </a:ext>
                </a:extLst>
              </a:tr>
              <a:tr h="313808">
                <a:tc>
                  <a:txBody>
                    <a:bodyPr/>
                    <a:lstStyle/>
                    <a:p>
                      <a:pPr algn="ctr" fontAlgn="base"/>
                      <a:r>
                        <a:rPr lang="en-US" sz="1600" dirty="0">
                          <a:effectLst/>
                        </a:rPr>
                        <a:t>South 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3058798151"/>
                  </a:ext>
                </a:extLst>
              </a:tr>
              <a:tr h="313808">
                <a:tc>
                  <a:txBody>
                    <a:bodyPr/>
                    <a:lstStyle/>
                    <a:p>
                      <a:pPr algn="ctr" fontAlgn="base"/>
                      <a:r>
                        <a:rPr lang="en-US" sz="1600" dirty="0">
                          <a:effectLst/>
                        </a:rPr>
                        <a:t>East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943023007"/>
                  </a:ext>
                </a:extLst>
              </a:tr>
              <a:tr h="313808">
                <a:tc>
                  <a:txBody>
                    <a:bodyPr/>
                    <a:lstStyle/>
                    <a:p>
                      <a:pPr algn="ctr" fontAlgn="base"/>
                      <a:r>
                        <a:rPr lang="en-US" sz="1600" dirty="0">
                          <a:effectLst/>
                        </a:rPr>
                        <a:t>Japan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1073175280"/>
                  </a:ext>
                </a:extLst>
              </a:tr>
              <a:tr h="313808">
                <a:tc>
                  <a:txBody>
                    <a:bodyPr/>
                    <a:lstStyle/>
                    <a:p>
                      <a:pPr algn="ctr" fontAlgn="base"/>
                      <a:r>
                        <a:rPr lang="en-US" sz="1600" dirty="0">
                          <a:effectLst/>
                        </a:rPr>
                        <a:t>Australia Southeast​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4088797014"/>
                  </a:ext>
                </a:extLst>
              </a:tr>
              <a:tr h="313808">
                <a:tc>
                  <a:txBody>
                    <a:bodyPr/>
                    <a:lstStyle/>
                    <a:p>
                      <a:pPr algn="ctr" fontAlgn="base"/>
                      <a:r>
                        <a:rPr lang="en-US" sz="1600" dirty="0">
                          <a:effectLst/>
                        </a:rPr>
                        <a:t>India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2304315572"/>
                  </a:ext>
                </a:extLst>
              </a:tr>
              <a:tr h="512982">
                <a:tc>
                  <a:txBody>
                    <a:bodyPr/>
                    <a:lstStyle/>
                    <a:p>
                      <a:pPr algn="ctr" fontAlgn="base"/>
                      <a:r>
                        <a:rPr lang="en-US" sz="1600" dirty="0">
                          <a:effectLst/>
                        </a:rPr>
                        <a:t>Brazil South (Primary)​</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2856298458"/>
                  </a:ext>
                </a:extLst>
              </a:tr>
            </a:tbl>
          </a:graphicData>
        </a:graphic>
      </p:graphicFrame>
      <p:sp>
        <p:nvSpPr>
          <p:cNvPr id="17" name="Title 16"/>
          <p:cNvSpPr>
            <a:spLocks noGrp="1"/>
          </p:cNvSpPr>
          <p:nvPr>
            <p:ph type="title"/>
          </p:nvPr>
        </p:nvSpPr>
        <p:spPr/>
        <p:txBody>
          <a:bodyPr/>
          <a:lstStyle/>
          <a:p>
            <a:r>
              <a:rPr lang="en-US" dirty="0"/>
              <a:t>Explore Region Pairs</a:t>
            </a:r>
          </a:p>
        </p:txBody>
      </p:sp>
      <p:sp>
        <p:nvSpPr>
          <p:cNvPr id="6" name="Text Placeholder 5"/>
          <p:cNvSpPr>
            <a:spLocks noGrp="1"/>
          </p:cNvSpPr>
          <p:nvPr>
            <p:ph type="body" sz="quarter" idx="10"/>
          </p:nvPr>
        </p:nvSpPr>
        <p:spPr>
          <a:xfrm>
            <a:off x="5360381" y="2257470"/>
            <a:ext cx="6640538" cy="2954655"/>
          </a:xfrm>
        </p:spPr>
        <p:txBody>
          <a:bodyPr vert="horz" wrap="square" lIns="0" tIns="0" rIns="0" bIns="0" rtlCol="0" anchor="t">
            <a:spAutoFit/>
          </a:bodyPr>
          <a:lstStyle/>
          <a:p>
            <a:pPr marL="290195" indent="-290195">
              <a:buFont typeface="Arial" panose="020B0604020202020204" pitchFamily="34" charset="0"/>
              <a:buChar char="•"/>
            </a:pPr>
            <a:r>
              <a:rPr lang="en-US" sz="2400" dirty="0"/>
              <a:t>Each Azure region is paired with another region.</a:t>
            </a:r>
          </a:p>
          <a:p>
            <a:pPr marL="290195" indent="-290195">
              <a:buFont typeface="Arial" panose="020B0604020202020204" pitchFamily="34" charset="0"/>
              <a:buChar char="•"/>
            </a:pPr>
            <a:endParaRPr lang="en-US" sz="2400" dirty="0"/>
          </a:p>
          <a:p>
            <a:pPr marL="290195" indent="-290195">
              <a:buFont typeface="Arial" panose="020B0604020202020204" pitchFamily="34" charset="0"/>
              <a:buChar char="•"/>
            </a:pPr>
            <a:r>
              <a:rPr lang="en-US" sz="2400" dirty="0"/>
              <a:t>In an outage, recovery of one region is prioritized out of every pair.</a:t>
            </a:r>
          </a:p>
          <a:p>
            <a:pPr marL="290195" indent="-290195">
              <a:buFont typeface="Arial" panose="020B0604020202020204" pitchFamily="34" charset="0"/>
              <a:buChar char="•"/>
            </a:pPr>
            <a:endParaRPr lang="en-US" sz="2400" dirty="0"/>
          </a:p>
          <a:p>
            <a:pPr marL="290195" indent="-290195">
              <a:buFont typeface="Arial" panose="020B0604020202020204" pitchFamily="34" charset="0"/>
              <a:buChar char="•"/>
            </a:pPr>
            <a:r>
              <a:rPr lang="en-US" sz="2400" dirty="0"/>
              <a:t>Azure system updates are rolled out to paired regions sequentially (not at the same time).</a:t>
            </a:r>
          </a:p>
        </p:txBody>
      </p:sp>
      <p:sp>
        <p:nvSpPr>
          <p:cNvPr id="21" name="Arrow: Left-Right 20">
            <a:extLst>
              <a:ext uri="{FF2B5EF4-FFF2-40B4-BE49-F238E27FC236}">
                <a16:creationId xmlns:a16="http://schemas.microsoft.com/office/drawing/2014/main" id="{3BF19608-4E55-40DF-8F76-EFF39FE48524}"/>
              </a:ext>
              <a:ext uri="{C183D7F6-B498-43B3-948B-1728B52AA6E4}">
                <adec:decorative xmlns:adec="http://schemas.microsoft.com/office/drawing/2017/decorative" val="1"/>
              </a:ext>
            </a:extLst>
          </p:cNvPr>
          <p:cNvSpPr/>
          <p:nvPr/>
        </p:nvSpPr>
        <p:spPr bwMode="auto">
          <a:xfrm>
            <a:off x="2328855" y="3287541"/>
            <a:ext cx="771011" cy="447257"/>
          </a:xfrm>
          <a:prstGeom prst="leftRightArrow">
            <a:avLst>
              <a:gd name="adj1" fmla="val 50001"/>
              <a:gd name="adj2"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Table 27">
            <a:extLst>
              <a:ext uri="{FF2B5EF4-FFF2-40B4-BE49-F238E27FC236}">
                <a16:creationId xmlns:a16="http://schemas.microsoft.com/office/drawing/2014/main" id="{A1625483-567C-4965-88E9-3C4013EAEE2C}"/>
              </a:ext>
            </a:extLst>
          </p:cNvPr>
          <p:cNvGraphicFramePr>
            <a:graphicFrameLocks noGrp="1"/>
          </p:cNvGraphicFramePr>
          <p:nvPr>
            <p:extLst>
              <p:ext uri="{D42A27DB-BD31-4B8C-83A1-F6EECF244321}">
                <p14:modId xmlns:p14="http://schemas.microsoft.com/office/powerpoint/2010/main" val="2676537061"/>
              </p:ext>
            </p:extLst>
          </p:nvPr>
        </p:nvGraphicFramePr>
        <p:xfrm>
          <a:off x="3186738" y="1291512"/>
          <a:ext cx="1776548" cy="5085172"/>
        </p:xfrm>
        <a:graphic>
          <a:graphicData uri="http://schemas.openxmlformats.org/drawingml/2006/table">
            <a:tbl>
              <a:tblPr firstRow="1"/>
              <a:tblGrid>
                <a:gridCol w="1776548">
                  <a:extLst>
                    <a:ext uri="{9D8B030D-6E8A-4147-A177-3AD203B41FA5}">
                      <a16:colId xmlns:a16="http://schemas.microsoft.com/office/drawing/2014/main" val="1438438675"/>
                    </a:ext>
                  </a:extLst>
                </a:gridCol>
              </a:tblGrid>
              <a:tr h="315244">
                <a:tc>
                  <a:txBody>
                    <a:bodyPr/>
                    <a:lstStyle/>
                    <a:p>
                      <a:pPr algn="ctr" fontAlgn="base"/>
                      <a:r>
                        <a:rPr lang="en-US" sz="1600" b="1" i="0" dirty="0">
                          <a:solidFill>
                            <a:schemeClr val="bg1"/>
                          </a:solidFill>
                          <a:effectLst/>
                          <a:latin typeface="Segoe UI Semilight" panose="020B0402040204020203" pitchFamily="34" charset="0"/>
                          <a:cs typeface="Segoe UI Semilight" panose="020B0402040204020203" pitchFamily="34" charset="0"/>
                        </a:rPr>
                        <a:t>Region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2295325405"/>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South Central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1565774094"/>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West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1835649983"/>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West Central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2691051283"/>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Central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7662494"/>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Canada East​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623272622"/>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West Europe​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61321702"/>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UK South​</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768418596"/>
                  </a:ext>
                </a:extLst>
              </a:tr>
              <a:tr h="493500">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Germany Northeast​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4263196076"/>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East Asia​</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3058798151"/>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North China​</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943023007"/>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Japan West​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1073175280"/>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Australia East​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4088797014"/>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India Central​</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2304315572"/>
                  </a:ext>
                </a:extLst>
              </a:tr>
              <a:tr h="493500">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South Central US ​</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2856298458"/>
                  </a:ext>
                </a:extLst>
              </a:tr>
            </a:tbl>
          </a:graphicData>
        </a:graphic>
      </p:graphicFrame>
    </p:spTree>
    <p:extLst>
      <p:ext uri="{BB962C8B-B14F-4D97-AF65-F5344CB8AC3E}">
        <p14:creationId xmlns:p14="http://schemas.microsoft.com/office/powerpoint/2010/main" val="31814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Define Azure Geographies</a:t>
            </a:r>
          </a:p>
        </p:txBody>
      </p:sp>
      <p:sp>
        <p:nvSpPr>
          <p:cNvPr id="6" name="Text Placeholder 5"/>
          <p:cNvSpPr>
            <a:spLocks noGrp="1"/>
          </p:cNvSpPr>
          <p:nvPr>
            <p:ph type="body" sz="quarter" idx="10"/>
          </p:nvPr>
        </p:nvSpPr>
        <p:spPr>
          <a:xfrm>
            <a:off x="934595" y="2089403"/>
            <a:ext cx="5423885" cy="3452292"/>
          </a:xfrm>
        </p:spPr>
        <p:txBody>
          <a:bodyPr/>
          <a:lstStyle/>
          <a:p>
            <a:pPr marL="457200" indent="-457200">
              <a:lnSpc>
                <a:spcPct val="114000"/>
              </a:lnSpc>
              <a:buFont typeface="Arial" panose="020B0604020202020204" pitchFamily="34" charset="0"/>
              <a:buChar char="•"/>
            </a:pPr>
            <a:r>
              <a:rPr lang="en-US" noProof="0" dirty="0"/>
              <a:t>Discrete markets that preserve data residency and compliance boundaries.</a:t>
            </a:r>
          </a:p>
          <a:p>
            <a:pPr marL="457200" indent="-457200">
              <a:lnSpc>
                <a:spcPct val="114000"/>
              </a:lnSpc>
              <a:buFont typeface="Arial" panose="020B0604020202020204" pitchFamily="34" charset="0"/>
              <a:buChar char="•"/>
            </a:pPr>
            <a:endParaRPr lang="en-US" dirty="0"/>
          </a:p>
          <a:p>
            <a:pPr marL="457200" indent="-457200">
              <a:lnSpc>
                <a:spcPct val="114000"/>
              </a:lnSpc>
              <a:buFont typeface="Arial" panose="020B0604020202020204" pitchFamily="34" charset="0"/>
              <a:buChar char="•"/>
            </a:pPr>
            <a:r>
              <a:rPr lang="en-US" dirty="0"/>
              <a:t>Allow customers with specific data-residency and compliance needs to keep their data and applications in close proximity.</a:t>
            </a:r>
          </a:p>
        </p:txBody>
      </p:sp>
      <p:grpSp>
        <p:nvGrpSpPr>
          <p:cNvPr id="3" name="Group 2" descr="graphic of a globe sitting over a building representing datacenters around the globe"/>
          <p:cNvGrpSpPr/>
          <p:nvPr/>
        </p:nvGrpSpPr>
        <p:grpSpPr>
          <a:xfrm>
            <a:off x="7848600" y="1156249"/>
            <a:ext cx="3369221" cy="4892126"/>
            <a:chOff x="8929296" y="2628960"/>
            <a:chExt cx="2309040" cy="3352320"/>
          </a:xfrm>
        </p:grpSpPr>
        <p:grpSp>
          <p:nvGrpSpPr>
            <p:cNvPr id="4" name="Group 3"/>
            <p:cNvGrpSpPr/>
            <p:nvPr/>
          </p:nvGrpSpPr>
          <p:grpSpPr>
            <a:xfrm>
              <a:off x="8929296" y="5141760"/>
              <a:ext cx="2309040" cy="839520"/>
              <a:chOff x="9390960" y="5568480"/>
              <a:chExt cx="2309040" cy="839520"/>
            </a:xfrm>
          </p:grpSpPr>
          <p:sp>
            <p:nvSpPr>
              <p:cNvPr id="5" name="CustomShape 4"/>
              <p:cNvSpPr/>
              <p:nvPr/>
            </p:nvSpPr>
            <p:spPr>
              <a:xfrm>
                <a:off x="9390960" y="5787000"/>
                <a:ext cx="2309040" cy="621000"/>
              </a:xfrm>
              <a:prstGeom prst="rect">
                <a:avLst/>
              </a:prstGeom>
              <a:solidFill>
                <a:srgbClr val="00B050"/>
              </a:solidFill>
              <a:ln>
                <a:noFill/>
              </a:ln>
            </p:spPr>
            <p:style>
              <a:lnRef idx="0">
                <a:scrgbClr r="0" g="0" b="0"/>
              </a:lnRef>
              <a:fillRef idx="0">
                <a:scrgbClr r="0" g="0" b="0"/>
              </a:fillRef>
              <a:effectRef idx="0">
                <a:scrgbClr r="0" g="0" b="0"/>
              </a:effectRef>
              <a:fontRef idx="minor"/>
            </p:style>
          </p:sp>
          <p:sp>
            <p:nvSpPr>
              <p:cNvPr id="7" name="CustomShape 5"/>
              <p:cNvSpPr/>
              <p:nvPr/>
            </p:nvSpPr>
            <p:spPr>
              <a:xfrm>
                <a:off x="11177280" y="5568480"/>
                <a:ext cx="279720" cy="344520"/>
              </a:xfrm>
              <a:prstGeom prst="rect">
                <a:avLst/>
              </a:prstGeom>
              <a:solidFill>
                <a:srgbClr val="00B050"/>
              </a:solidFill>
              <a:ln>
                <a:noFill/>
              </a:ln>
            </p:spPr>
            <p:style>
              <a:lnRef idx="0">
                <a:scrgbClr r="0" g="0" b="0"/>
              </a:lnRef>
              <a:fillRef idx="0">
                <a:scrgbClr r="0" g="0" b="0"/>
              </a:fillRef>
              <a:effectRef idx="0">
                <a:scrgbClr r="0" g="0" b="0"/>
              </a:effectRef>
              <a:fontRef idx="minor"/>
            </p:style>
          </p:sp>
          <p:sp>
            <p:nvSpPr>
              <p:cNvPr id="8" name="CustomShape 6"/>
              <p:cNvSpPr/>
              <p:nvPr/>
            </p:nvSpPr>
            <p:spPr>
              <a:xfrm>
                <a:off x="11319120" y="6100920"/>
                <a:ext cx="168480" cy="307080"/>
              </a:xfrm>
              <a:prstGeom prst="rect">
                <a:avLst/>
              </a:prstGeom>
              <a:solidFill>
                <a:srgbClr val="00188F"/>
              </a:solidFill>
              <a:ln>
                <a:noFill/>
              </a:ln>
            </p:spPr>
            <p:style>
              <a:lnRef idx="0">
                <a:scrgbClr r="0" g="0" b="0"/>
              </a:lnRef>
              <a:fillRef idx="0">
                <a:scrgbClr r="0" g="0" b="0"/>
              </a:fillRef>
              <a:effectRef idx="0">
                <a:scrgbClr r="0" g="0" b="0"/>
              </a:effectRef>
              <a:fontRef idx="minor"/>
            </p:style>
          </p:sp>
          <p:sp>
            <p:nvSpPr>
              <p:cNvPr id="9" name="CustomShape 7"/>
              <p:cNvSpPr/>
              <p:nvPr/>
            </p:nvSpPr>
            <p:spPr>
              <a:xfrm>
                <a:off x="952272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sp>
          <p:sp>
            <p:nvSpPr>
              <p:cNvPr id="10" name="CustomShape 8"/>
              <p:cNvSpPr/>
              <p:nvPr/>
            </p:nvSpPr>
            <p:spPr>
              <a:xfrm>
                <a:off x="10093320" y="6094440"/>
                <a:ext cx="523080" cy="180720"/>
              </a:xfrm>
              <a:prstGeom prst="rect">
                <a:avLst/>
              </a:prstGeom>
              <a:solidFill>
                <a:srgbClr val="808080"/>
              </a:solidFill>
              <a:ln>
                <a:noFill/>
              </a:ln>
            </p:spPr>
            <p:style>
              <a:lnRef idx="0">
                <a:scrgbClr r="0" g="0" b="0"/>
              </a:lnRef>
              <a:fillRef idx="0">
                <a:scrgbClr r="0" g="0" b="0"/>
              </a:fillRef>
              <a:effectRef idx="0">
                <a:scrgbClr r="0" g="0" b="0"/>
              </a:effectRef>
              <a:fontRef idx="minor"/>
            </p:style>
          </p:sp>
          <p:sp>
            <p:nvSpPr>
              <p:cNvPr id="11" name="CustomShape 9"/>
              <p:cNvSpPr/>
              <p:nvPr/>
            </p:nvSpPr>
            <p:spPr>
              <a:xfrm>
                <a:off x="1067400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sp>
        </p:grpSp>
        <p:sp>
          <p:nvSpPr>
            <p:cNvPr id="20" name="CustomShape 17"/>
            <p:cNvSpPr/>
            <p:nvPr/>
          </p:nvSpPr>
          <p:spPr>
            <a:xfrm rot="900000">
              <a:off x="9056016" y="2628960"/>
              <a:ext cx="2055600" cy="2239200"/>
            </a:xfrm>
            <a:custGeom>
              <a:avLst/>
              <a:gdLst/>
              <a:ahLst/>
              <a:cxnLst/>
              <a:rect l="l" t="t"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7FBA00"/>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0423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a:xfrm>
            <a:off x="588263" y="457200"/>
            <a:ext cx="11018520" cy="603370"/>
          </a:xfrm>
        </p:spPr>
        <p:txBody>
          <a:bodyPr/>
          <a:lstStyle/>
          <a:p>
            <a:r>
              <a:rPr lang="en-US" sz="3921" dirty="0"/>
              <a:t>Determine Availability Options</a:t>
            </a:r>
          </a:p>
        </p:txBody>
      </p:sp>
      <p:grpSp>
        <p:nvGrpSpPr>
          <p:cNvPr id="3" name="Group 2" descr="VM SLA 99.9%. VM SLA in an availability set 99.95%. VM SLA in an availability zone 99.99%. Added fault tolerance with regional pairs. ">
            <a:extLst>
              <a:ext uri="{FF2B5EF4-FFF2-40B4-BE49-F238E27FC236}">
                <a16:creationId xmlns:a16="http://schemas.microsoft.com/office/drawing/2014/main" id="{8E619B2C-FC0F-447A-9DB3-5CC73AA5CCF8}"/>
              </a:ext>
            </a:extLst>
          </p:cNvPr>
          <p:cNvGrpSpPr/>
          <p:nvPr/>
        </p:nvGrpSpPr>
        <p:grpSpPr>
          <a:xfrm>
            <a:off x="456448" y="1849543"/>
            <a:ext cx="11046351" cy="3783720"/>
            <a:chOff x="445690" y="2022114"/>
            <a:chExt cx="11046351" cy="3266905"/>
          </a:xfrm>
        </p:grpSpPr>
        <p:sp>
          <p:nvSpPr>
            <p:cNvPr id="6" name="Freeform: Shape 5">
              <a:extLst>
                <a:ext uri="{FF2B5EF4-FFF2-40B4-BE49-F238E27FC236}">
                  <a16:creationId xmlns:a16="http://schemas.microsoft.com/office/drawing/2014/main" id="{C8CFEE28-AA80-4187-9DA6-664AD8EAEF28}"/>
                </a:ext>
              </a:extLst>
            </p:cNvPr>
            <p:cNvSpPr/>
            <p:nvPr/>
          </p:nvSpPr>
          <p:spPr bwMode="auto">
            <a:xfrm>
              <a:off x="502175" y="4466612"/>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Freeform: Shape 6">
              <a:extLst>
                <a:ext uri="{FF2B5EF4-FFF2-40B4-BE49-F238E27FC236}">
                  <a16:creationId xmlns:a16="http://schemas.microsoft.com/office/drawing/2014/main" id="{9884EF3F-8BE9-4B6C-93DF-7A7BCE12F70F}"/>
                </a:ext>
              </a:extLst>
            </p:cNvPr>
            <p:cNvSpPr/>
            <p:nvPr/>
          </p:nvSpPr>
          <p:spPr bwMode="auto">
            <a:xfrm>
              <a:off x="2697575" y="4466612"/>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6F14173F-3CB1-4A4D-A8CF-1057BCBAC0F7}"/>
                </a:ext>
              </a:extLst>
            </p:cNvPr>
            <p:cNvSpPr/>
            <p:nvPr/>
          </p:nvSpPr>
          <p:spPr bwMode="auto">
            <a:xfrm>
              <a:off x="5411683" y="4466612"/>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8639154" y="4466612"/>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89918D9E-452F-4A7E-BBD4-DBFB2765407A}"/>
                </a:ext>
              </a:extLst>
            </p:cNvPr>
            <p:cNvGrpSpPr/>
            <p:nvPr/>
          </p:nvGrpSpPr>
          <p:grpSpPr>
            <a:xfrm>
              <a:off x="502174" y="4555596"/>
              <a:ext cx="2195401" cy="529884"/>
              <a:chOff x="522514" y="4739119"/>
              <a:chExt cx="2284328" cy="551347"/>
            </a:xfrm>
          </p:grpSpPr>
          <p:sp>
            <p:nvSpPr>
              <p:cNvPr id="11" name="Rectangle 10">
                <a:extLst>
                  <a:ext uri="{FF2B5EF4-FFF2-40B4-BE49-F238E27FC236}">
                    <a16:creationId xmlns:a16="http://schemas.microsoft.com/office/drawing/2014/main" id="{5DE8C906-4DD6-45A1-93CF-B9B6FA94A333}"/>
                  </a:ext>
                </a:extLst>
              </p:cNvPr>
              <p:cNvSpPr/>
              <p:nvPr/>
            </p:nvSpPr>
            <p:spPr>
              <a:xfrm>
                <a:off x="522514" y="4739119"/>
                <a:ext cx="1117850"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SINGLE VM</a:t>
                </a:r>
              </a:p>
            </p:txBody>
          </p:sp>
          <p:sp>
            <p:nvSpPr>
              <p:cNvPr id="12" name="Rectangle 11">
                <a:extLst>
                  <a:ext uri="{FF2B5EF4-FFF2-40B4-BE49-F238E27FC236}">
                    <a16:creationId xmlns:a16="http://schemas.microsoft.com/office/drawing/2014/main" id="{542839BF-0F52-4ABD-A570-5F17F433DDBD}"/>
                  </a:ext>
                </a:extLst>
              </p:cNvPr>
              <p:cNvSpPr/>
              <p:nvPr/>
            </p:nvSpPr>
            <p:spPr>
              <a:xfrm>
                <a:off x="522514" y="4979029"/>
                <a:ext cx="2284328" cy="311437"/>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rPr>
                  <a:t>Easier lift and shift</a:t>
                </a:r>
              </a:p>
            </p:txBody>
          </p:sp>
        </p:grpSp>
        <p:grpSp>
          <p:nvGrpSpPr>
            <p:cNvPr id="13" name="Group 12">
              <a:extLst>
                <a:ext uri="{FF2B5EF4-FFF2-40B4-BE49-F238E27FC236}">
                  <a16:creationId xmlns:a16="http://schemas.microsoft.com/office/drawing/2014/main" id="{F797F423-AA8C-452C-8729-9D11887A309F}"/>
                </a:ext>
              </a:extLst>
            </p:cNvPr>
            <p:cNvGrpSpPr/>
            <p:nvPr/>
          </p:nvGrpSpPr>
          <p:grpSpPr>
            <a:xfrm>
              <a:off x="445690" y="2022114"/>
              <a:ext cx="2074826" cy="503811"/>
              <a:chOff x="463742" y="2103021"/>
              <a:chExt cx="2158869" cy="524219"/>
            </a:xfrm>
          </p:grpSpPr>
          <p:sp>
            <p:nvSpPr>
              <p:cNvPr id="14" name="Rectangle 362">
                <a:extLst>
                  <a:ext uri="{FF2B5EF4-FFF2-40B4-BE49-F238E27FC236}">
                    <a16:creationId xmlns:a16="http://schemas.microsoft.com/office/drawing/2014/main" id="{89C20C06-7796-472F-9863-7D88CD445BAC}"/>
                  </a:ext>
                </a:extLst>
              </p:cNvPr>
              <p:cNvSpPr>
                <a:spLocks noChangeArrowheads="1"/>
              </p:cNvSpPr>
              <p:nvPr/>
            </p:nvSpPr>
            <p:spPr bwMode="auto">
              <a:xfrm>
                <a:off x="463742" y="2103021"/>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463742" y="2361571"/>
                <a:ext cx="2158869" cy="26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 </a:t>
                </a:r>
                <a:r>
                  <a:rPr kumimoji="0" lang="en-US" altLang="en-US" sz="1153"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with Premium Storage</a:t>
                </a:r>
                <a:endPar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B8D1BFB4-8389-41E7-91BF-DE3564B6A1ED}"/>
                </a:ext>
              </a:extLst>
            </p:cNvPr>
            <p:cNvGrpSpPr/>
            <p:nvPr/>
          </p:nvGrpSpPr>
          <p:grpSpPr>
            <a:xfrm>
              <a:off x="2697575" y="4555596"/>
              <a:ext cx="2195401" cy="733423"/>
              <a:chOff x="2806842" y="4739119"/>
              <a:chExt cx="2284328" cy="763131"/>
            </a:xfrm>
          </p:grpSpPr>
          <p:sp>
            <p:nvSpPr>
              <p:cNvPr id="17" name="Rectangle 16">
                <a:extLst>
                  <a:ext uri="{FF2B5EF4-FFF2-40B4-BE49-F238E27FC236}">
                    <a16:creationId xmlns:a16="http://schemas.microsoft.com/office/drawing/2014/main" id="{CCAEAEFF-7B77-4697-8A2D-A1F8724B8645}"/>
                  </a:ext>
                </a:extLst>
              </p:cNvPr>
              <p:cNvSpPr/>
              <p:nvPr/>
            </p:nvSpPr>
            <p:spPr>
              <a:xfrm>
                <a:off x="2806842" y="4739119"/>
                <a:ext cx="1736987"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SETS</a:t>
                </a:r>
              </a:p>
            </p:txBody>
          </p:sp>
          <p:sp>
            <p:nvSpPr>
              <p:cNvPr id="18" name="Rectangle 17">
                <a:extLst>
                  <a:ext uri="{FF2B5EF4-FFF2-40B4-BE49-F238E27FC236}">
                    <a16:creationId xmlns:a16="http://schemas.microsoft.com/office/drawing/2014/main" id="{63295860-29EE-463D-BA22-AE68DADB791D}"/>
                  </a:ext>
                </a:extLst>
              </p:cNvPr>
              <p:cNvSpPr/>
              <p:nvPr/>
            </p:nvSpPr>
            <p:spPr>
              <a:xfrm>
                <a:off x="2806842" y="4979030"/>
                <a:ext cx="2284328" cy="52322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rPr>
                  <a:t>Protecting against failures within datacenters</a:t>
                </a:r>
              </a:p>
            </p:txBody>
          </p:sp>
        </p:grpSp>
        <p:grpSp>
          <p:nvGrpSpPr>
            <p:cNvPr id="20" name="Group 19">
              <a:extLst>
                <a:ext uri="{FF2B5EF4-FFF2-40B4-BE49-F238E27FC236}">
                  <a16:creationId xmlns:a16="http://schemas.microsoft.com/office/drawing/2014/main" id="{51098867-2F3F-4151-8A6F-84B008372B2C}"/>
                </a:ext>
              </a:extLst>
            </p:cNvPr>
            <p:cNvGrpSpPr/>
            <p:nvPr/>
          </p:nvGrpSpPr>
          <p:grpSpPr>
            <a:xfrm>
              <a:off x="5411683" y="4555596"/>
              <a:ext cx="2195401" cy="733423"/>
              <a:chOff x="5630888" y="4739119"/>
              <a:chExt cx="2284328" cy="763131"/>
            </a:xfrm>
          </p:grpSpPr>
          <p:sp>
            <p:nvSpPr>
              <p:cNvPr id="21" name="Rectangle 20">
                <a:extLst>
                  <a:ext uri="{FF2B5EF4-FFF2-40B4-BE49-F238E27FC236}">
                    <a16:creationId xmlns:a16="http://schemas.microsoft.com/office/drawing/2014/main" id="{58AE1A73-9659-452E-9035-2752AA2CBE3D}"/>
                  </a:ext>
                </a:extLst>
              </p:cNvPr>
              <p:cNvSpPr/>
              <p:nvPr/>
            </p:nvSpPr>
            <p:spPr>
              <a:xfrm>
                <a:off x="5630888" y="4739119"/>
                <a:ext cx="1917925"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22" name="Rectangle 21">
                <a:extLst>
                  <a:ext uri="{FF2B5EF4-FFF2-40B4-BE49-F238E27FC236}">
                    <a16:creationId xmlns:a16="http://schemas.microsoft.com/office/drawing/2014/main" id="{7FF6A33F-CB65-4809-A907-A7B1AAEDA725}"/>
                  </a:ext>
                </a:extLst>
              </p:cNvPr>
              <p:cNvSpPr/>
              <p:nvPr/>
            </p:nvSpPr>
            <p:spPr>
              <a:xfrm>
                <a:off x="5630888" y="4979030"/>
                <a:ext cx="2284328" cy="52322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rPr>
                  <a:t>Protection from entire datacenter failures</a:t>
                </a:r>
              </a:p>
            </p:txBody>
          </p:sp>
        </p:grpSp>
        <p:grpSp>
          <p:nvGrpSpPr>
            <p:cNvPr id="24" name="Group 23">
              <a:extLst>
                <a:ext uri="{FF2B5EF4-FFF2-40B4-BE49-F238E27FC236}">
                  <a16:creationId xmlns:a16="http://schemas.microsoft.com/office/drawing/2014/main" id="{DBE6E3B2-3709-4B4A-830A-8E1820A57D65}"/>
                </a:ext>
              </a:extLst>
            </p:cNvPr>
            <p:cNvGrpSpPr/>
            <p:nvPr/>
          </p:nvGrpSpPr>
          <p:grpSpPr>
            <a:xfrm>
              <a:off x="8639154" y="4555596"/>
              <a:ext cx="2195401" cy="733423"/>
              <a:chOff x="8989092" y="4739119"/>
              <a:chExt cx="2284328" cy="763131"/>
            </a:xfrm>
          </p:grpSpPr>
          <p:sp>
            <p:nvSpPr>
              <p:cNvPr id="25" name="Rectangle 24">
                <a:extLst>
                  <a:ext uri="{FF2B5EF4-FFF2-40B4-BE49-F238E27FC236}">
                    <a16:creationId xmlns:a16="http://schemas.microsoft.com/office/drawing/2014/main" id="{E8BD5E26-968E-4C16-9BBD-EFA2BDB9DE4F}"/>
                  </a:ext>
                </a:extLst>
              </p:cNvPr>
              <p:cNvSpPr/>
              <p:nvPr/>
            </p:nvSpPr>
            <p:spPr>
              <a:xfrm>
                <a:off x="8989092" y="4739119"/>
                <a:ext cx="1372376"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PAIRS</a:t>
                </a:r>
              </a:p>
            </p:txBody>
          </p:sp>
          <p:sp>
            <p:nvSpPr>
              <p:cNvPr id="26" name="Rectangle 25">
                <a:extLst>
                  <a:ext uri="{FF2B5EF4-FFF2-40B4-BE49-F238E27FC236}">
                    <a16:creationId xmlns:a16="http://schemas.microsoft.com/office/drawing/2014/main" id="{F29F91C1-7DD7-4F3E-A9D7-9FD218EC2450}"/>
                  </a:ext>
                </a:extLst>
              </p:cNvPr>
              <p:cNvSpPr/>
              <p:nvPr/>
            </p:nvSpPr>
            <p:spPr>
              <a:xfrm>
                <a:off x="8989092" y="4979030"/>
                <a:ext cx="2284328" cy="52322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Regional protection within Data Residency Boundaries</a:t>
                </a:r>
              </a:p>
            </p:txBody>
          </p:sp>
        </p:grpSp>
        <p:sp>
          <p:nvSpPr>
            <p:cNvPr id="28" name="Freeform: Shape 27">
              <a:extLst>
                <a:ext uri="{FF2B5EF4-FFF2-40B4-BE49-F238E27FC236}">
                  <a16:creationId xmlns:a16="http://schemas.microsoft.com/office/drawing/2014/main" id="{1D1B7222-CC0D-4FD6-AA74-095F1C2E5CE6}"/>
                </a:ext>
              </a:extLst>
            </p:cNvPr>
            <p:cNvSpPr/>
            <p:nvPr/>
          </p:nvSpPr>
          <p:spPr bwMode="auto">
            <a:xfrm>
              <a:off x="502175" y="2654430"/>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47169E05-3050-44F6-B99D-370FBE85CB2F}"/>
                </a:ext>
              </a:extLst>
            </p:cNvPr>
            <p:cNvSpPr/>
            <p:nvPr/>
          </p:nvSpPr>
          <p:spPr bwMode="auto">
            <a:xfrm>
              <a:off x="2697575" y="2654430"/>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5411683" y="2654430"/>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8639154" y="2654430"/>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7B28046B-AEAA-4C01-B068-9FD6A3246A66}"/>
                </a:ext>
              </a:extLst>
            </p:cNvPr>
            <p:cNvGrpSpPr/>
            <p:nvPr/>
          </p:nvGrpSpPr>
          <p:grpSpPr>
            <a:xfrm>
              <a:off x="2697575" y="2026208"/>
              <a:ext cx="795072" cy="532011"/>
              <a:chOff x="2806842" y="2107278"/>
              <a:chExt cx="827278" cy="553561"/>
            </a:xfrm>
          </p:grpSpPr>
          <p:sp>
            <p:nvSpPr>
              <p:cNvPr id="33" name="Rectangle 362">
                <a:extLst>
                  <a:ext uri="{FF2B5EF4-FFF2-40B4-BE49-F238E27FC236}">
                    <a16:creationId xmlns:a16="http://schemas.microsoft.com/office/drawing/2014/main" id="{4A1185D1-E95E-4037-866C-83B6243E1BB2}"/>
                  </a:ext>
                </a:extLst>
              </p:cNvPr>
              <p:cNvSpPr>
                <a:spLocks noChangeArrowheads="1"/>
              </p:cNvSpPr>
              <p:nvPr/>
            </p:nvSpPr>
            <p:spPr bwMode="auto">
              <a:xfrm>
                <a:off x="2806842" y="2107278"/>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34" name="Rectangle 365">
                <a:extLst>
                  <a:ext uri="{FF2B5EF4-FFF2-40B4-BE49-F238E27FC236}">
                    <a16:creationId xmlns:a16="http://schemas.microsoft.com/office/drawing/2014/main" id="{A8F78614-D594-4659-A90E-1F2338C235EC}"/>
                  </a:ext>
                </a:extLst>
              </p:cNvPr>
              <p:cNvSpPr>
                <a:spLocks noChangeArrowheads="1"/>
              </p:cNvSpPr>
              <p:nvPr/>
            </p:nvSpPr>
            <p:spPr bwMode="auto">
              <a:xfrm>
                <a:off x="2806842" y="2353062"/>
                <a:ext cx="805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99.95% </a:t>
                </a:r>
                <a:endPar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BBB60443-7E7C-4F27-9B82-0C3790E97006}"/>
                </a:ext>
              </a:extLst>
            </p:cNvPr>
            <p:cNvGrpSpPr/>
            <p:nvPr/>
          </p:nvGrpSpPr>
          <p:grpSpPr>
            <a:xfrm>
              <a:off x="5411683" y="2022118"/>
              <a:ext cx="795072" cy="536101"/>
              <a:chOff x="5630888" y="2103022"/>
              <a:chExt cx="827278" cy="557817"/>
            </a:xfrm>
          </p:grpSpPr>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5630888" y="2103022"/>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37" name="Rectangle 365">
                <a:extLst>
                  <a:ext uri="{FF2B5EF4-FFF2-40B4-BE49-F238E27FC236}">
                    <a16:creationId xmlns:a16="http://schemas.microsoft.com/office/drawing/2014/main" id="{094D64FC-8A04-4BAC-9267-3F9138215CF7}"/>
                  </a:ext>
                </a:extLst>
              </p:cNvPr>
              <p:cNvSpPr>
                <a:spLocks noChangeArrowheads="1"/>
              </p:cNvSpPr>
              <p:nvPr/>
            </p:nvSpPr>
            <p:spPr bwMode="auto">
              <a:xfrm>
                <a:off x="5630888" y="2353062"/>
                <a:ext cx="805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endParaRPr>
              </a:p>
            </p:txBody>
          </p:sp>
        </p:gr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8635699" y="2022118"/>
              <a:ext cx="2743473" cy="50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MULTI-REGION DISASTER RECOVERY</a:t>
              </a: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1245685" y="3325304"/>
              <a:ext cx="587808" cy="47043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monitor">
              <a:extLst>
                <a:ext uri="{FF2B5EF4-FFF2-40B4-BE49-F238E27FC236}">
                  <a16:creationId xmlns:a16="http://schemas.microsoft.com/office/drawing/2014/main" id="{20A8F3FC-8CD3-402C-8D8C-3522D684E8C8}"/>
                </a:ext>
              </a:extLst>
            </p:cNvPr>
            <p:cNvSpPr>
              <a:spLocks noChangeAspect="1" noEditPoints="1"/>
            </p:cNvSpPr>
            <p:nvPr/>
          </p:nvSpPr>
          <p:spPr bwMode="auto">
            <a:xfrm>
              <a:off x="3236011"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monitor">
              <a:extLst>
                <a:ext uri="{FF2B5EF4-FFF2-40B4-BE49-F238E27FC236}">
                  <a16:creationId xmlns:a16="http://schemas.microsoft.com/office/drawing/2014/main" id="{B836F05D-C8FA-4BB9-A4B6-8133A39D8CC3}"/>
                </a:ext>
              </a:extLst>
            </p:cNvPr>
            <p:cNvSpPr>
              <a:spLocks noChangeAspect="1" noEditPoints="1"/>
            </p:cNvSpPr>
            <p:nvPr/>
          </p:nvSpPr>
          <p:spPr bwMode="auto">
            <a:xfrm>
              <a:off x="3890186"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F3FD861F-32C0-4544-8C8E-608DC03D90F8}"/>
                </a:ext>
              </a:extLst>
            </p:cNvPr>
            <p:cNvSpPr/>
            <p:nvPr/>
          </p:nvSpPr>
          <p:spPr bwMode="auto">
            <a:xfrm>
              <a:off x="3128927" y="3134007"/>
              <a:ext cx="1300975" cy="454715"/>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monitor">
              <a:extLst>
                <a:ext uri="{FF2B5EF4-FFF2-40B4-BE49-F238E27FC236}">
                  <a16:creationId xmlns:a16="http://schemas.microsoft.com/office/drawing/2014/main" id="{4429CD81-CE68-4FE6-A07D-E9F9D560C270}"/>
                </a:ext>
              </a:extLst>
            </p:cNvPr>
            <p:cNvSpPr>
              <a:spLocks noChangeAspect="1" noEditPoints="1"/>
            </p:cNvSpPr>
            <p:nvPr/>
          </p:nvSpPr>
          <p:spPr bwMode="auto">
            <a:xfrm>
              <a:off x="3112894"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7" name="monitor">
              <a:extLst>
                <a:ext uri="{FF2B5EF4-FFF2-40B4-BE49-F238E27FC236}">
                  <a16:creationId xmlns:a16="http://schemas.microsoft.com/office/drawing/2014/main" id="{A9282F0A-AA2C-4D14-9C73-E4CC33A9616F}"/>
                </a:ext>
              </a:extLst>
            </p:cNvPr>
            <p:cNvSpPr>
              <a:spLocks noChangeAspect="1" noEditPoints="1"/>
            </p:cNvSpPr>
            <p:nvPr/>
          </p:nvSpPr>
          <p:spPr bwMode="auto">
            <a:xfrm>
              <a:off x="3475067"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8" name="monitor">
              <a:extLst>
                <a:ext uri="{FF2B5EF4-FFF2-40B4-BE49-F238E27FC236}">
                  <a16:creationId xmlns:a16="http://schemas.microsoft.com/office/drawing/2014/main" id="{96FCED2D-A433-4FBE-86D3-7E6A57786D37}"/>
                </a:ext>
              </a:extLst>
            </p:cNvPr>
            <p:cNvSpPr>
              <a:spLocks noChangeAspect="1" noEditPoints="1"/>
            </p:cNvSpPr>
            <p:nvPr/>
          </p:nvSpPr>
          <p:spPr bwMode="auto">
            <a:xfrm>
              <a:off x="3837239"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9" name="monitor">
              <a:extLst>
                <a:ext uri="{FF2B5EF4-FFF2-40B4-BE49-F238E27FC236}">
                  <a16:creationId xmlns:a16="http://schemas.microsoft.com/office/drawing/2014/main" id="{C667A35F-9F48-4B71-964E-68FDFE778B28}"/>
                </a:ext>
              </a:extLst>
            </p:cNvPr>
            <p:cNvSpPr>
              <a:spLocks noChangeAspect="1" noEditPoints="1"/>
            </p:cNvSpPr>
            <p:nvPr/>
          </p:nvSpPr>
          <p:spPr bwMode="auto">
            <a:xfrm>
              <a:off x="4199411"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10375657"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9211696"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9843764" y="3612119"/>
              <a:ext cx="443667"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8752020" y="2951707"/>
              <a:ext cx="2627152" cy="1235469"/>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9039793" y="3021737"/>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153"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10203754" y="3010633"/>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153"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p>
          </p:txBody>
        </p:sp>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5574619" y="2951707"/>
              <a:ext cx="1984311" cy="1235469"/>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5506332" y="33692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5699096" y="32976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5699096" y="36064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6185475" y="3178681"/>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6378239" y="3107161"/>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6378239" y="3415894"/>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6936790" y="33515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7129553" y="32799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7129553" y="35887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42489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Define Availability sets</a:t>
            </a:r>
          </a:p>
        </p:txBody>
      </p:sp>
      <p:sp>
        <p:nvSpPr>
          <p:cNvPr id="6" name="Text Placeholder 5"/>
          <p:cNvSpPr>
            <a:spLocks noGrp="1"/>
          </p:cNvSpPr>
          <p:nvPr>
            <p:ph type="body" sz="quarter" idx="10"/>
          </p:nvPr>
        </p:nvSpPr>
        <p:spPr>
          <a:xfrm>
            <a:off x="582972" y="1313600"/>
            <a:ext cx="10961328" cy="861774"/>
          </a:xfrm>
        </p:spPr>
        <p:txBody>
          <a:bodyPr/>
          <a:lstStyle/>
          <a:p>
            <a:r>
              <a:rPr lang="en-US" noProof="0" dirty="0"/>
              <a:t>Keep applications online during maintenance or hardware failure.</a:t>
            </a:r>
          </a:p>
        </p:txBody>
      </p:sp>
      <p:pic>
        <p:nvPicPr>
          <p:cNvPr id="4" name="Picture 3" descr="Diagram of three fault domains, FD0, FD1 and FD1. FD0 contains one UD 0 and FD1 contains two update domains, UD1 and UD2.">
            <a:extLst>
              <a:ext uri="{FF2B5EF4-FFF2-40B4-BE49-F238E27FC236}">
                <a16:creationId xmlns:a16="http://schemas.microsoft.com/office/drawing/2014/main" id="{C00AA775-A8E8-45DA-A415-8DCE1E29F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963" y="1970350"/>
            <a:ext cx="4668298" cy="2568394"/>
          </a:xfrm>
          <a:prstGeom prst="rect">
            <a:avLst/>
          </a:prstGeom>
        </p:spPr>
      </p:pic>
      <p:sp>
        <p:nvSpPr>
          <p:cNvPr id="5" name="Text Placeholder 5"/>
          <p:cNvSpPr txBox="1">
            <a:spLocks/>
          </p:cNvSpPr>
          <p:nvPr/>
        </p:nvSpPr>
        <p:spPr>
          <a:xfrm>
            <a:off x="314267" y="4768803"/>
            <a:ext cx="11587370" cy="155119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b="1" dirty="0"/>
              <a:t>Update domains (UD)</a:t>
            </a:r>
            <a:r>
              <a:rPr lang="en-US" sz="2400" dirty="0"/>
              <a:t>: Scheduled maintenance, performance or security updates are sequenced through update domains.</a:t>
            </a:r>
          </a:p>
          <a:p>
            <a:pPr marL="457200" indent="-457200">
              <a:buFont typeface="Arial" panose="020B0604020202020204" pitchFamily="34" charset="0"/>
              <a:buChar char="•"/>
            </a:pPr>
            <a:r>
              <a:rPr lang="en-US" sz="2400" b="1" dirty="0"/>
              <a:t>Fault domains (FD)</a:t>
            </a:r>
            <a:r>
              <a:rPr lang="en-US" sz="2400" dirty="0"/>
              <a:t>: Provide a physical separation of workloads across different hardware in a datacenter.</a:t>
            </a:r>
            <a:endParaRPr lang="en-US" sz="2400" b="1" dirty="0"/>
          </a:p>
        </p:txBody>
      </p:sp>
    </p:spTree>
    <p:extLst>
      <p:ext uri="{BB962C8B-B14F-4D97-AF65-F5344CB8AC3E}">
        <p14:creationId xmlns:p14="http://schemas.microsoft.com/office/powerpoint/2010/main" val="305640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4.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B7356A06F744439C0CE932EEB009F5" ma:contentTypeVersion="4" ma:contentTypeDescription="Create a new document." ma:contentTypeScope="" ma:versionID="6a65cd23546f4e79447e22378a5e27b4">
  <xsd:schema xmlns:xsd="http://www.w3.org/2001/XMLSchema" xmlns:xs="http://www.w3.org/2001/XMLSchema" xmlns:p="http://schemas.microsoft.com/office/2006/metadata/properties" xmlns:ns2="6656ffad-92b0-4efb-bc78-5d5af2c7fd93" xmlns:ns3="e7cc3f53-dbdf-4ffb-90f1-33d3d1806439" targetNamespace="http://schemas.microsoft.com/office/2006/metadata/properties" ma:root="true" ma:fieldsID="00639cd62c52f17923c3a91640b03e7a" ns2:_="" ns3:_="">
    <xsd:import namespace="6656ffad-92b0-4efb-bc78-5d5af2c7fd93"/>
    <xsd:import namespace="e7cc3f53-dbdf-4ffb-90f1-33d3d18064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56ffad-92b0-4efb-bc78-5d5af2c7f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c3f53-dbdf-4ffb-90f1-33d3d18064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B15201-3BF8-4760-8C3C-2D4301686945}">
  <ds:schemaRefs>
    <ds:schemaRef ds:uri="http://schemas.microsoft.com/sharepoint/v3/contenttype/forms"/>
  </ds:schemaRefs>
</ds:datastoreItem>
</file>

<file path=customXml/itemProps2.xml><?xml version="1.0" encoding="utf-8"?>
<ds:datastoreItem xmlns:ds="http://schemas.openxmlformats.org/officeDocument/2006/customXml" ds:itemID="{33443EA0-6B2C-4E22-B718-9056BD890CC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8396DE-FB1B-4F2F-8124-E95D888A46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56ffad-92b0-4efb-bc78-5d5af2c7fd93"/>
    <ds:schemaRef ds:uri="e7cc3f53-dbdf-4ffb-90f1-33d3d18064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16-9_Illustration_2018_Cloud_011</Template>
  <TotalTime>0</TotalTime>
  <Words>5533</Words>
  <Application>Microsoft Office PowerPoint</Application>
  <PresentationFormat>Widescreen</PresentationFormat>
  <Paragraphs>604</Paragraphs>
  <Slides>54</Slides>
  <Notes>36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54</vt:i4>
      </vt:variant>
    </vt:vector>
  </HeadingPairs>
  <TitlesOfParts>
    <vt:vector size="69" baseType="lpstr">
      <vt:lpstr>Arial</vt:lpstr>
      <vt:lpstr>Arial,Sans-Serif</vt:lpstr>
      <vt:lpstr>Calibri</vt:lpstr>
      <vt:lpstr>Consolas</vt:lpstr>
      <vt:lpstr>Segoe UI</vt:lpstr>
      <vt:lpstr>Segoe UI Light</vt:lpstr>
      <vt:lpstr>Segoe UI Semibold</vt:lpstr>
      <vt:lpstr>Segoe UI Semibold (Headings)</vt:lpstr>
      <vt:lpstr>Segoe UI Semilight</vt:lpstr>
      <vt:lpstr>Wingdings</vt:lpstr>
      <vt:lpstr>WHITE TEMPLATE</vt:lpstr>
      <vt:lpstr>Azure 1</vt:lpstr>
      <vt:lpstr>Azure 2</vt:lpstr>
      <vt:lpstr>Dynamics 365</vt:lpstr>
      <vt:lpstr>Office 365 PPT Template - 2017</vt:lpstr>
      <vt:lpstr>AZ-900T0x Learning path: Distinguish Microsoft Azure Core Services</vt:lpstr>
      <vt:lpstr>Learning Objectives</vt:lpstr>
      <vt:lpstr>Module: Explore Core Azure architectural components</vt:lpstr>
      <vt:lpstr>Module: Discuss Core Azure Architectural Components  Introduction</vt:lpstr>
      <vt:lpstr>Examine Regions</vt:lpstr>
      <vt:lpstr>Explore Region Pairs</vt:lpstr>
      <vt:lpstr>Define Azure Geographies</vt:lpstr>
      <vt:lpstr>Determine Availability Options</vt:lpstr>
      <vt:lpstr>Define Availability sets</vt:lpstr>
      <vt:lpstr>Define Availability zones</vt:lpstr>
      <vt:lpstr>Explore Resource groups</vt:lpstr>
      <vt:lpstr>Explore Azure Resource Manager</vt:lpstr>
      <vt:lpstr>Knowledge Check  Populate with instructions to use the polling tool of your choice</vt:lpstr>
      <vt:lpstr>Summary – Discuss Core Azure Architectural Components</vt:lpstr>
      <vt:lpstr>Module: Define Core Azure services and products</vt:lpstr>
      <vt:lpstr>Module: Define Core Azure services and products Introduction</vt:lpstr>
      <vt:lpstr>Define Azure compute</vt:lpstr>
      <vt:lpstr>Explore Azure compute services</vt:lpstr>
      <vt:lpstr>Walkthrough – Create a Virtual Machine</vt:lpstr>
      <vt:lpstr>Define Container services</vt:lpstr>
      <vt:lpstr>Walkthrough – Deploy Azure Container Instances</vt:lpstr>
      <vt:lpstr>Explore Azure network services</vt:lpstr>
      <vt:lpstr>Walkthrough – Create a virtual network</vt:lpstr>
      <vt:lpstr>Define Azure data categories</vt:lpstr>
      <vt:lpstr>Explore Azure storage services</vt:lpstr>
      <vt:lpstr>Walkthrough – Create Blob storage</vt:lpstr>
      <vt:lpstr>Explore Azure database services</vt:lpstr>
      <vt:lpstr>Walkthrough – Create a SQL database</vt:lpstr>
      <vt:lpstr>Explore Azure Marketplace</vt:lpstr>
      <vt:lpstr>Knowledge Check  Populate with instructions to use the polling tool of your choice</vt:lpstr>
      <vt:lpstr>Summary – Define core Azure products and services</vt:lpstr>
      <vt:lpstr>Module: Identify Azure solutions</vt:lpstr>
      <vt:lpstr>Module: Identify Azure solution Introduction</vt:lpstr>
      <vt:lpstr>Define Internet of Things</vt:lpstr>
      <vt:lpstr>Walkthrough – Implement the Azure IoT Hub</vt:lpstr>
      <vt:lpstr>Explore Big data and analytics</vt:lpstr>
      <vt:lpstr>Explore Artificial Intelligence</vt:lpstr>
      <vt:lpstr>Define Serverless computing</vt:lpstr>
      <vt:lpstr>Walkthrough – Implement Azure Functions</vt:lpstr>
      <vt:lpstr>Explore DevOps</vt:lpstr>
      <vt:lpstr>Explore Azure App Service</vt:lpstr>
      <vt:lpstr>Walkthrough – Create a Web App</vt:lpstr>
      <vt:lpstr>Knowledge Check  Populate with instructions to use the polling tool of your choice</vt:lpstr>
      <vt:lpstr>Summary – Identify Azure solutions</vt:lpstr>
      <vt:lpstr>Module: Differentiate Azure management tools</vt:lpstr>
      <vt:lpstr>Module: Differentiate Azure Management tools Introduction</vt:lpstr>
      <vt:lpstr>Explore Azure management tools</vt:lpstr>
      <vt:lpstr>Review Azure Advisor</vt:lpstr>
      <vt:lpstr>Walkthrough – Create a VM with an ARM Template</vt:lpstr>
      <vt:lpstr>Walkthrough – Create a VM with PowerShell</vt:lpstr>
      <vt:lpstr>Walkthrough – Create a VM with the Azure CLI </vt:lpstr>
      <vt:lpstr>Knowledge Check  Populate with instructions to use the polling tool of your choice</vt:lpstr>
      <vt:lpstr>Summary – Differentiate Azure management tools</vt:lpstr>
      <vt:lpstr>Learning Path review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2019-10-17T20:49:33Z</dcterms:created>
  <dcterms:modified xsi:type="dcterms:W3CDTF">2020-06-01T23:51:48Z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0x010100A5B7356A06F744439C0CE932EEB009F5</vt:lpwstr>
  </property>
</Properties>
</file>